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17A466-F97F-4C3C-B97C-AAF6C341F2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CC117C-628A-405A-8AD4-A406582472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Novac" TargetMode="External"/><Relationship Id="rId2" Type="http://schemas.openxmlformats.org/officeDocument/2006/relationships/hyperlink" Target="https://sh.wikipedia.org/wiki/Igr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/index.php?title=Loto&amp;action=edit&amp;redlink=1" TargetMode="External"/><Relationship Id="rId2" Type="http://schemas.openxmlformats.org/officeDocument/2006/relationships/hyperlink" Target="https://sh.wikipedia.org/w/index.php?title=Lutrija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s://sh.wikipedia.org/wiki/Zavisno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Zak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400" dirty="0" smtClean="0"/>
              <a:t>Štetnost kockanja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BIHEVIORALNA ZAVISNOST</a:t>
            </a:r>
            <a:endParaRPr lang="en-US" sz="3200" dirty="0"/>
          </a:p>
        </p:txBody>
      </p:sp>
      <p:pic>
        <p:nvPicPr>
          <p:cNvPr id="1030" name="Picture 6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63516"/>
            <a:ext cx="2995932" cy="24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28800"/>
            <a:ext cx="77925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-</a:t>
            </a:r>
            <a:r>
              <a:rPr lang="en-US" sz="3200" dirty="0" err="1" smtClean="0"/>
              <a:t>Nervoza</a:t>
            </a:r>
            <a:r>
              <a:rPr lang="en-US" sz="3200" dirty="0" smtClean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nemir</a:t>
            </a:r>
            <a:r>
              <a:rPr lang="en-US" sz="3200" dirty="0"/>
              <a:t> u </a:t>
            </a:r>
            <a:r>
              <a:rPr lang="en-US" sz="3200" dirty="0" err="1"/>
              <a:t>koliko</a:t>
            </a:r>
            <a:r>
              <a:rPr lang="en-US" sz="3200" dirty="0"/>
              <a:t> se </a:t>
            </a:r>
            <a:r>
              <a:rPr lang="en-US" sz="3200" dirty="0" err="1"/>
              <a:t>pokušava</a:t>
            </a:r>
            <a:r>
              <a:rPr lang="en-US" sz="3200" dirty="0"/>
              <a:t> </a:t>
            </a:r>
            <a:r>
              <a:rPr lang="en-US" sz="3200" dirty="0" err="1"/>
              <a:t>smanjiti</a:t>
            </a:r>
            <a:r>
              <a:rPr lang="en-US" sz="3200" dirty="0"/>
              <a:t> </a:t>
            </a:r>
            <a:r>
              <a:rPr lang="en-US" sz="3200" dirty="0" err="1"/>
              <a:t>kockanje</a:t>
            </a:r>
            <a:endParaRPr lang="en-US" sz="3200" dirty="0"/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Kockanje</a:t>
            </a:r>
            <a:r>
              <a:rPr lang="en-US" sz="3200" dirty="0" smtClean="0"/>
              <a:t> </a:t>
            </a:r>
            <a:r>
              <a:rPr lang="en-US" sz="3200" dirty="0"/>
              <a:t>se </a:t>
            </a:r>
            <a:r>
              <a:rPr lang="en-US" sz="3200" dirty="0" err="1"/>
              <a:t>koristi</a:t>
            </a:r>
            <a:r>
              <a:rPr lang="en-US" sz="3200" dirty="0"/>
              <a:t> </a:t>
            </a:r>
            <a:r>
              <a:rPr lang="en-US" sz="3200" dirty="0" err="1"/>
              <a:t>kao</a:t>
            </a:r>
            <a:r>
              <a:rPr lang="en-US" sz="3200" dirty="0"/>
              <a:t> beg od </a:t>
            </a:r>
            <a:r>
              <a:rPr lang="en-US" sz="3200" dirty="0" err="1"/>
              <a:t>problema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lošeg</a:t>
            </a:r>
            <a:r>
              <a:rPr lang="en-US" sz="3200" dirty="0"/>
              <a:t> </a:t>
            </a:r>
            <a:r>
              <a:rPr lang="en-US" sz="3200" dirty="0" err="1"/>
              <a:t>raspoloženje</a:t>
            </a:r>
            <a:endParaRPr lang="en-US" sz="3200" dirty="0"/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Kockanju</a:t>
            </a:r>
            <a:r>
              <a:rPr lang="en-US" sz="3200" dirty="0" smtClean="0"/>
              <a:t> </a:t>
            </a:r>
            <a:r>
              <a:rPr lang="en-US" sz="3200" dirty="0"/>
              <a:t>se </a:t>
            </a:r>
            <a:r>
              <a:rPr lang="en-US" sz="3200" dirty="0" err="1"/>
              <a:t>vraća</a:t>
            </a:r>
            <a:r>
              <a:rPr lang="en-US" sz="3200" dirty="0"/>
              <a:t> </a:t>
            </a:r>
            <a:r>
              <a:rPr lang="en-US" sz="3200" dirty="0" err="1"/>
              <a:t>kako</a:t>
            </a:r>
            <a:r>
              <a:rPr lang="en-US" sz="3200" dirty="0"/>
              <a:t> bi se „</a:t>
            </a:r>
            <a:r>
              <a:rPr lang="en-US" sz="3200" dirty="0" err="1"/>
              <a:t>povratili</a:t>
            </a:r>
            <a:r>
              <a:rPr lang="en-US" sz="3200" dirty="0"/>
              <a:t> </a:t>
            </a:r>
            <a:r>
              <a:rPr lang="en-US" sz="3200" dirty="0" err="1"/>
              <a:t>dugovi</a:t>
            </a:r>
            <a:r>
              <a:rPr lang="en-US" sz="3200" dirty="0"/>
              <a:t>“</a:t>
            </a:r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Laganje</a:t>
            </a:r>
            <a:r>
              <a:rPr lang="en-US" sz="3200" dirty="0"/>
              <a:t>, </a:t>
            </a:r>
            <a:r>
              <a:rPr lang="en-US" sz="3200" dirty="0" err="1"/>
              <a:t>obmanjivanje</a:t>
            </a:r>
            <a:r>
              <a:rPr lang="en-US" sz="3200" dirty="0"/>
              <a:t> </a:t>
            </a:r>
            <a:r>
              <a:rPr lang="en-US" sz="3200" dirty="0" err="1"/>
              <a:t>prijatelja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porodice</a:t>
            </a:r>
            <a:endParaRPr lang="en-US" sz="3200" dirty="0"/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Pribegavanje</a:t>
            </a:r>
            <a:r>
              <a:rPr lang="en-US" sz="3200" dirty="0" smtClean="0"/>
              <a:t> </a:t>
            </a:r>
            <a:r>
              <a:rPr lang="en-US" sz="3200" dirty="0" err="1"/>
              <a:t>kriminalnim</a:t>
            </a:r>
            <a:r>
              <a:rPr lang="en-US" sz="3200" dirty="0"/>
              <a:t> </a:t>
            </a:r>
            <a:r>
              <a:rPr lang="en-US" sz="3200" dirty="0" err="1"/>
              <a:t>delima</a:t>
            </a:r>
            <a:endParaRPr lang="en-US" sz="3200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955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1844824"/>
            <a:ext cx="66247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-</a:t>
            </a:r>
            <a:r>
              <a:rPr lang="en-US" sz="3200" dirty="0" err="1" smtClean="0"/>
              <a:t>Uništavanje</a:t>
            </a:r>
            <a:r>
              <a:rPr lang="en-US" sz="3200" dirty="0" smtClean="0"/>
              <a:t> </a:t>
            </a:r>
            <a:r>
              <a:rPr lang="en-US" sz="3200" dirty="0" err="1"/>
              <a:t>veza</a:t>
            </a:r>
            <a:r>
              <a:rPr lang="en-US" sz="3200" dirty="0"/>
              <a:t> </a:t>
            </a:r>
            <a:r>
              <a:rPr lang="en-US" sz="3200" dirty="0" err="1"/>
              <a:t>zbog</a:t>
            </a:r>
            <a:r>
              <a:rPr lang="en-US" sz="3200" dirty="0"/>
              <a:t> </a:t>
            </a:r>
            <a:r>
              <a:rPr lang="en-US" sz="3200" dirty="0" err="1"/>
              <a:t>kockanja</a:t>
            </a:r>
            <a:endParaRPr lang="en-US" sz="3200" dirty="0"/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Oslanjanje</a:t>
            </a:r>
            <a:r>
              <a:rPr lang="en-US" sz="3200" dirty="0" smtClean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druge</a:t>
            </a:r>
            <a:r>
              <a:rPr lang="en-US" sz="3200" dirty="0"/>
              <a:t> </a:t>
            </a:r>
            <a:r>
              <a:rPr lang="en-US" sz="3200" dirty="0" err="1"/>
              <a:t>radi</a:t>
            </a:r>
            <a:r>
              <a:rPr lang="en-US" sz="3200" dirty="0"/>
              <a:t> </a:t>
            </a:r>
            <a:r>
              <a:rPr lang="en-US" sz="3200" dirty="0" err="1"/>
              <a:t>izlaska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očajne</a:t>
            </a:r>
            <a:r>
              <a:rPr lang="en-US" sz="3200" dirty="0"/>
              <a:t> </a:t>
            </a:r>
            <a:r>
              <a:rPr lang="en-US" sz="3200" dirty="0" err="1"/>
              <a:t>finansijske</a:t>
            </a:r>
            <a:r>
              <a:rPr lang="en-US" sz="3200" dirty="0"/>
              <a:t> </a:t>
            </a:r>
            <a:r>
              <a:rPr lang="en-US" sz="3200" dirty="0" err="1"/>
              <a:t>situacije</a:t>
            </a:r>
            <a:endParaRPr lang="en-US" sz="3200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894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34" y="1336412"/>
            <a:ext cx="7192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NEKE OD CESTIH IZGOVORA KOCKARA:</a:t>
            </a:r>
            <a:endParaRPr lang="sr-Cyrl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7" y="2420888"/>
            <a:ext cx="66967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-</a:t>
            </a:r>
            <a:r>
              <a:rPr lang="en-US" sz="3200" b="1" dirty="0" err="1" smtClean="0"/>
              <a:t>Nikada</a:t>
            </a:r>
            <a:r>
              <a:rPr lang="en-US" sz="3200" b="1" dirty="0" smtClean="0"/>
              <a:t> </a:t>
            </a:r>
            <a:r>
              <a:rPr lang="en-US" sz="3200" b="1" dirty="0" err="1"/>
              <a:t>više</a:t>
            </a:r>
            <a:r>
              <a:rPr lang="en-US" sz="3200" b="1" dirty="0"/>
              <a:t> </a:t>
            </a:r>
            <a:r>
              <a:rPr lang="en-US" sz="3200" b="1" dirty="0" err="1"/>
              <a:t>neću</a:t>
            </a:r>
            <a:r>
              <a:rPr lang="en-US" sz="3200" b="1" dirty="0"/>
              <a:t> da se </a:t>
            </a:r>
            <a:r>
              <a:rPr lang="en-US" sz="3200" b="1" dirty="0" err="1"/>
              <a:t>kockam</a:t>
            </a:r>
            <a:r>
              <a:rPr lang="en-US" sz="3200" b="1" dirty="0"/>
              <a:t> </a:t>
            </a:r>
            <a:r>
              <a:rPr lang="en-US" sz="3200" b="1" dirty="0" err="1"/>
              <a:t>samo</a:t>
            </a:r>
            <a:r>
              <a:rPr lang="en-US" sz="3200" b="1" dirty="0"/>
              <a:t> mi </a:t>
            </a:r>
            <a:r>
              <a:rPr lang="en-US" sz="3200" b="1" dirty="0" err="1"/>
              <a:t>pomozite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vratite</a:t>
            </a:r>
            <a:r>
              <a:rPr lang="en-US" sz="3200" b="1" dirty="0"/>
              <a:t> </a:t>
            </a:r>
            <a:r>
              <a:rPr lang="en-US" sz="3200" b="1" dirty="0" err="1"/>
              <a:t>dugove</a:t>
            </a:r>
            <a:r>
              <a:rPr lang="en-US" sz="3200" b="1" dirty="0"/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sr-Cyrl-RS" sz="3200" dirty="0" smtClean="0"/>
              <a:t>-</a:t>
            </a:r>
            <a:r>
              <a:rPr lang="en-US" sz="3200" b="1" dirty="0" smtClean="0"/>
              <a:t>Ja </a:t>
            </a:r>
            <a:r>
              <a:rPr lang="en-US" sz="3200" b="1" dirty="0" err="1"/>
              <a:t>kontrolišem</a:t>
            </a:r>
            <a:r>
              <a:rPr lang="en-US" sz="3200" b="1" dirty="0"/>
              <a:t> </a:t>
            </a:r>
            <a:r>
              <a:rPr lang="en-US" sz="3200" b="1" dirty="0" err="1"/>
              <a:t>svoje</a:t>
            </a:r>
            <a:r>
              <a:rPr lang="en-US" sz="3200" b="1" dirty="0"/>
              <a:t> </a:t>
            </a:r>
            <a:r>
              <a:rPr lang="en-US" sz="3200" b="1" dirty="0" err="1"/>
              <a:t>kockanje</a:t>
            </a:r>
            <a:r>
              <a:rPr lang="en-US" sz="3200" b="1" dirty="0"/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sr-Cyrl-RS" sz="3200" dirty="0" smtClean="0"/>
              <a:t>-</a:t>
            </a:r>
            <a:r>
              <a:rPr lang="en-US" sz="3200" b="1" dirty="0" err="1" smtClean="0"/>
              <a:t>Mogu</a:t>
            </a:r>
            <a:r>
              <a:rPr lang="en-US" sz="3200" b="1" dirty="0" smtClean="0"/>
              <a:t> </a:t>
            </a:r>
            <a:r>
              <a:rPr lang="en-US" sz="3200" b="1" dirty="0"/>
              <a:t>da </a:t>
            </a:r>
            <a:r>
              <a:rPr lang="en-US" sz="3200" b="1" dirty="0" err="1"/>
              <a:t>prestanem</a:t>
            </a:r>
            <a:r>
              <a:rPr lang="en-US" sz="3200" b="1" dirty="0"/>
              <a:t> </a:t>
            </a:r>
            <a:r>
              <a:rPr lang="en-US" sz="3200" b="1" dirty="0" err="1"/>
              <a:t>kad</a:t>
            </a:r>
            <a:r>
              <a:rPr lang="en-US" sz="3200" b="1" dirty="0"/>
              <a:t> god to </a:t>
            </a:r>
            <a:r>
              <a:rPr lang="en-US" sz="3200" b="1" dirty="0" err="1"/>
              <a:t>hoću</a:t>
            </a:r>
            <a:r>
              <a:rPr lang="en-US" sz="3200" b="1" dirty="0"/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sr-Cyrl-RS" sz="3200" dirty="0" smtClean="0"/>
              <a:t>-</a:t>
            </a:r>
            <a:r>
              <a:rPr lang="en-US" sz="3200" b="1" dirty="0" err="1" smtClean="0"/>
              <a:t>Nisam</a:t>
            </a:r>
            <a:r>
              <a:rPr lang="en-US" sz="3200" b="1" dirty="0" smtClean="0"/>
              <a:t> </a:t>
            </a:r>
            <a:r>
              <a:rPr lang="en-US" sz="3200" b="1" dirty="0"/>
              <a:t>ja </a:t>
            </a:r>
            <a:r>
              <a:rPr lang="en-US" sz="3200" b="1" dirty="0" err="1"/>
              <a:t>lud</a:t>
            </a:r>
            <a:r>
              <a:rPr lang="en-US" sz="3200" b="1" dirty="0"/>
              <a:t> pa da mi </a:t>
            </a:r>
            <a:r>
              <a:rPr lang="en-US" sz="3200" b="1" dirty="0" err="1"/>
              <a:t>treba</a:t>
            </a:r>
            <a:r>
              <a:rPr lang="en-US" sz="3200" b="1" dirty="0"/>
              <a:t> </a:t>
            </a:r>
            <a:r>
              <a:rPr lang="en-US" sz="3200" b="1" dirty="0" err="1"/>
              <a:t>psiholog</a:t>
            </a:r>
            <a:r>
              <a:rPr lang="en-US" sz="3200" b="1" dirty="0"/>
              <a:t> </a:t>
            </a:r>
            <a:r>
              <a:rPr lang="en-US" sz="3200" b="1" dirty="0" err="1"/>
              <a:t>ili</a:t>
            </a:r>
            <a:r>
              <a:rPr lang="en-US" sz="3200" b="1" dirty="0"/>
              <a:t> </a:t>
            </a:r>
            <a:r>
              <a:rPr lang="en-US" sz="3200" b="1" dirty="0" err="1"/>
              <a:t>psihijatar</a:t>
            </a:r>
            <a:r>
              <a:rPr lang="en-US" sz="3200" b="1" dirty="0"/>
              <a:t>!</a:t>
            </a:r>
            <a:endParaRPr lang="en-US" sz="3200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086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916832"/>
            <a:ext cx="7923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-</a:t>
            </a:r>
            <a:r>
              <a:rPr lang="en-US" sz="3200" b="1" dirty="0" smtClean="0"/>
              <a:t>Ja </a:t>
            </a:r>
            <a:r>
              <a:rPr lang="en-US" sz="3200" b="1" dirty="0" err="1"/>
              <a:t>samo</a:t>
            </a:r>
            <a:r>
              <a:rPr lang="en-US" sz="3200" b="1" dirty="0"/>
              <a:t> </a:t>
            </a:r>
            <a:r>
              <a:rPr lang="en-US" sz="3200" b="1" dirty="0" err="1"/>
              <a:t>treba</a:t>
            </a:r>
            <a:r>
              <a:rPr lang="en-US" sz="3200" b="1" dirty="0"/>
              <a:t> </a:t>
            </a:r>
            <a:r>
              <a:rPr lang="en-US" sz="3200" b="1" dirty="0" err="1"/>
              <a:t>sam</a:t>
            </a:r>
            <a:r>
              <a:rPr lang="en-US" sz="3200" b="1" dirty="0"/>
              <a:t> da </a:t>
            </a:r>
            <a:r>
              <a:rPr lang="en-US" sz="3200" b="1" dirty="0" err="1"/>
              <a:t>presečem</a:t>
            </a:r>
            <a:r>
              <a:rPr lang="en-US" sz="3200" b="1" dirty="0"/>
              <a:t>, </a:t>
            </a:r>
            <a:r>
              <a:rPr lang="en-US" sz="3200" b="1" dirty="0" err="1"/>
              <a:t>niko</a:t>
            </a:r>
            <a:r>
              <a:rPr lang="en-US" sz="3200" b="1" dirty="0"/>
              <a:t> </a:t>
            </a:r>
            <a:r>
              <a:rPr lang="en-US" sz="3200" b="1" dirty="0" err="1"/>
              <a:t>meni</a:t>
            </a:r>
            <a:r>
              <a:rPr lang="en-US" sz="3200" b="1" dirty="0"/>
              <a:t> </a:t>
            </a:r>
            <a:r>
              <a:rPr lang="en-US" sz="3200" b="1" dirty="0" err="1"/>
              <a:t>drugi</a:t>
            </a:r>
            <a:r>
              <a:rPr lang="en-US" sz="3200" b="1" dirty="0"/>
              <a:t> ne </a:t>
            </a:r>
            <a:r>
              <a:rPr lang="en-US" sz="3200" b="1" dirty="0" err="1"/>
              <a:t>može</a:t>
            </a:r>
            <a:r>
              <a:rPr lang="en-US" sz="3200" b="1" dirty="0"/>
              <a:t> da </a:t>
            </a:r>
            <a:r>
              <a:rPr lang="en-US" sz="3200" b="1" dirty="0" err="1"/>
              <a:t>pomogne</a:t>
            </a:r>
            <a:r>
              <a:rPr lang="en-US" sz="3200" b="1" dirty="0"/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sr-Cyrl-RS" sz="3200" dirty="0" smtClean="0"/>
              <a:t>-</a:t>
            </a:r>
            <a:r>
              <a:rPr lang="en-US" sz="3200" b="1" dirty="0" err="1" smtClean="0"/>
              <a:t>Kada</a:t>
            </a:r>
            <a:r>
              <a:rPr lang="en-US" sz="3200" b="1" dirty="0" smtClean="0"/>
              <a:t> </a:t>
            </a:r>
            <a:r>
              <a:rPr lang="en-US" sz="3200" b="1" dirty="0" err="1"/>
              <a:t>bih</a:t>
            </a:r>
            <a:r>
              <a:rPr lang="en-US" sz="3200" b="1" dirty="0"/>
              <a:t> </a:t>
            </a:r>
            <a:r>
              <a:rPr lang="en-US" sz="3200" b="1" dirty="0" err="1"/>
              <a:t>vratio</a:t>
            </a:r>
            <a:r>
              <a:rPr lang="en-US" sz="3200" b="1" dirty="0"/>
              <a:t> </a:t>
            </a:r>
            <a:r>
              <a:rPr lang="en-US" sz="3200" b="1" dirty="0" err="1"/>
              <a:t>sve</a:t>
            </a:r>
            <a:r>
              <a:rPr lang="en-US" sz="3200" b="1" dirty="0"/>
              <a:t> </a:t>
            </a:r>
            <a:r>
              <a:rPr lang="en-US" sz="3200" b="1" dirty="0" err="1"/>
              <a:t>dugove</a:t>
            </a:r>
            <a:r>
              <a:rPr lang="en-US" sz="3200" b="1" dirty="0"/>
              <a:t> </a:t>
            </a:r>
            <a:r>
              <a:rPr lang="en-US" sz="3200" b="1" dirty="0" err="1"/>
              <a:t>prestao</a:t>
            </a:r>
            <a:r>
              <a:rPr lang="en-US" sz="3200" b="1" dirty="0"/>
              <a:t> </a:t>
            </a:r>
            <a:r>
              <a:rPr lang="en-US" sz="3200" b="1" dirty="0" err="1"/>
              <a:t>bih</a:t>
            </a:r>
            <a:r>
              <a:rPr lang="en-US" sz="3200" b="1" dirty="0"/>
              <a:t>, </a:t>
            </a:r>
            <a:r>
              <a:rPr lang="en-US" sz="3200" b="1" dirty="0" err="1"/>
              <a:t>jer</a:t>
            </a:r>
            <a:r>
              <a:rPr lang="en-US" sz="3200" b="1" dirty="0"/>
              <a:t> ja u </a:t>
            </a:r>
            <a:r>
              <a:rPr lang="en-US" sz="3200" b="1" dirty="0" err="1"/>
              <a:t>stvari</a:t>
            </a:r>
            <a:r>
              <a:rPr lang="en-US" sz="3200" b="1" dirty="0"/>
              <a:t> </a:t>
            </a:r>
            <a:r>
              <a:rPr lang="en-US" sz="3200" b="1" dirty="0" err="1"/>
              <a:t>kockam</a:t>
            </a:r>
            <a:r>
              <a:rPr lang="en-US" sz="3200" b="1" dirty="0"/>
              <a:t> </a:t>
            </a:r>
            <a:r>
              <a:rPr lang="en-US" sz="3200" b="1" dirty="0" err="1"/>
              <a:t>zbog</a:t>
            </a:r>
            <a:r>
              <a:rPr lang="en-US" sz="3200" b="1" dirty="0"/>
              <a:t> </a:t>
            </a:r>
            <a:r>
              <a:rPr lang="en-US" sz="3200" b="1" dirty="0" err="1"/>
              <a:t>dugova</a:t>
            </a:r>
            <a:r>
              <a:rPr lang="en-US" sz="3200" b="1" dirty="0"/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sr-Cyrl-RS" sz="3200" dirty="0" smtClean="0"/>
              <a:t>-</a:t>
            </a:r>
            <a:r>
              <a:rPr lang="en-US" sz="3200" b="1" dirty="0" err="1" smtClean="0"/>
              <a:t>Ići</a:t>
            </a:r>
            <a:r>
              <a:rPr lang="en-US" sz="3200" b="1" dirty="0" smtClean="0"/>
              <a:t> </a:t>
            </a:r>
            <a:r>
              <a:rPr lang="en-US" sz="3200" b="1" dirty="0" err="1"/>
              <a:t>ću</a:t>
            </a:r>
            <a:r>
              <a:rPr lang="en-US" sz="3200" b="1" dirty="0"/>
              <a:t> u </a:t>
            </a:r>
            <a:r>
              <a:rPr lang="en-US" sz="3200" b="1" dirty="0" err="1"/>
              <a:t>crkvu</a:t>
            </a:r>
            <a:r>
              <a:rPr lang="en-US" sz="3200" b="1" dirty="0"/>
              <a:t> da se </a:t>
            </a:r>
            <a:r>
              <a:rPr lang="en-US" sz="3200" b="1" dirty="0" err="1"/>
              <a:t>zakunem</a:t>
            </a:r>
            <a:r>
              <a:rPr lang="en-US" sz="3200" b="1" dirty="0"/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sr-Cyrl-RS" sz="3200" dirty="0" smtClean="0"/>
              <a:t>-</a:t>
            </a:r>
            <a:r>
              <a:rPr lang="en-US" sz="3200" b="1" dirty="0" err="1" smtClean="0"/>
              <a:t>Kladionica</a:t>
            </a:r>
            <a:r>
              <a:rPr lang="en-US" sz="3200" b="1" dirty="0" smtClean="0"/>
              <a:t> </a:t>
            </a:r>
            <a:r>
              <a:rPr lang="en-US" sz="3200" b="1" dirty="0" err="1"/>
              <a:t>nije</a:t>
            </a:r>
            <a:r>
              <a:rPr lang="en-US" sz="3200" b="1" dirty="0"/>
              <a:t> </a:t>
            </a:r>
            <a:r>
              <a:rPr lang="en-US" sz="3200" b="1" dirty="0" err="1"/>
              <a:t>kockanje</a:t>
            </a:r>
            <a:r>
              <a:rPr lang="en-US" sz="3200" b="1" dirty="0"/>
              <a:t>, to </a:t>
            </a:r>
            <a:r>
              <a:rPr lang="en-US" sz="3200" b="1" dirty="0" err="1"/>
              <a:t>svi</a:t>
            </a:r>
            <a:r>
              <a:rPr lang="en-US" sz="3200" b="1" dirty="0"/>
              <a:t> </a:t>
            </a:r>
            <a:r>
              <a:rPr lang="en-US" sz="3200" b="1" dirty="0" err="1"/>
              <a:t>rade</a:t>
            </a:r>
            <a:r>
              <a:rPr lang="en-US" sz="3200" b="1" dirty="0"/>
              <a:t>!</a:t>
            </a:r>
            <a:endParaRPr lang="en-US" sz="3200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6477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POSLEDICE KOCKANJA</a:t>
            </a:r>
            <a:endParaRPr lang="sr-Cyrl-RS" dirty="0"/>
          </a:p>
        </p:txBody>
      </p:sp>
      <p:pic>
        <p:nvPicPr>
          <p:cNvPr id="4" name="Picture 3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46805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Kockanje</a:t>
            </a:r>
            <a:r>
              <a:rPr lang="en-US" sz="3200" dirty="0"/>
              <a:t>, </a:t>
            </a:r>
            <a:r>
              <a:rPr lang="en-US" sz="3200" dirty="0" err="1"/>
              <a:t>kao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sve</a:t>
            </a:r>
            <a:r>
              <a:rPr lang="en-US" sz="3200" dirty="0"/>
              <a:t> </a:t>
            </a:r>
            <a:r>
              <a:rPr lang="en-US" sz="3200" dirty="0" err="1"/>
              <a:t>ostale</a:t>
            </a:r>
            <a:r>
              <a:rPr lang="en-US" sz="3200" dirty="0"/>
              <a:t> </a:t>
            </a:r>
            <a:r>
              <a:rPr lang="en-US" sz="3200" dirty="0" err="1"/>
              <a:t>zavisnosti</a:t>
            </a:r>
            <a:r>
              <a:rPr lang="en-US" sz="3200" dirty="0"/>
              <a:t>, </a:t>
            </a:r>
            <a:r>
              <a:rPr lang="en-US" sz="3200" dirty="0" err="1"/>
              <a:t>ometa</a:t>
            </a:r>
            <a:r>
              <a:rPr lang="en-US" sz="3200" dirty="0"/>
              <a:t> </a:t>
            </a:r>
            <a:r>
              <a:rPr lang="en-US" sz="3200" dirty="0" err="1"/>
              <a:t>život</a:t>
            </a:r>
            <a:r>
              <a:rPr lang="en-US" sz="3200" dirty="0"/>
              <a:t> </a:t>
            </a:r>
            <a:r>
              <a:rPr lang="en-US" sz="3200" dirty="0" err="1"/>
              <a:t>pojedinca</a:t>
            </a:r>
            <a:r>
              <a:rPr lang="en-US" sz="3200" dirty="0"/>
              <a:t>, a </a:t>
            </a:r>
            <a:r>
              <a:rPr lang="en-US" sz="3200" dirty="0" err="1"/>
              <a:t>svakako</a:t>
            </a:r>
            <a:r>
              <a:rPr lang="en-US" sz="3200" dirty="0"/>
              <a:t> </a:t>
            </a:r>
            <a:r>
              <a:rPr lang="en-US" sz="3200" dirty="0" err="1"/>
              <a:t>utiče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celu</a:t>
            </a:r>
            <a:r>
              <a:rPr lang="en-US" sz="3200" dirty="0"/>
              <a:t> </a:t>
            </a:r>
            <a:r>
              <a:rPr lang="en-US" sz="3200" dirty="0" err="1"/>
              <a:t>porodicu</a:t>
            </a:r>
            <a:r>
              <a:rPr lang="en-US" sz="3200" dirty="0"/>
              <a:t>.</a:t>
            </a:r>
            <a:endParaRPr lang="sr-Cyrl-R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01879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Ove </a:t>
            </a:r>
            <a:r>
              <a:rPr lang="en-US" sz="3200" dirty="0" err="1"/>
              <a:t>aktivnosti</a:t>
            </a:r>
            <a:r>
              <a:rPr lang="en-US" sz="3200" dirty="0"/>
              <a:t> </a:t>
            </a:r>
            <a:r>
              <a:rPr lang="en-US" sz="3200" dirty="0" err="1"/>
              <a:t>oduzimaju</a:t>
            </a:r>
            <a:r>
              <a:rPr lang="en-US" sz="3200" dirty="0"/>
              <a:t> </a:t>
            </a:r>
            <a:r>
              <a:rPr lang="en-US" sz="3200" dirty="0" err="1"/>
              <a:t>veoma</a:t>
            </a:r>
            <a:r>
              <a:rPr lang="en-US" sz="3200" dirty="0"/>
              <a:t> </a:t>
            </a:r>
            <a:r>
              <a:rPr lang="en-US" sz="3200" dirty="0" err="1"/>
              <a:t>puno</a:t>
            </a:r>
            <a:r>
              <a:rPr lang="en-US" sz="3200" dirty="0"/>
              <a:t> </a:t>
            </a:r>
            <a:r>
              <a:rPr lang="en-US" sz="3200" dirty="0" err="1"/>
              <a:t>energije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vremena</a:t>
            </a:r>
            <a:r>
              <a:rPr lang="en-US" sz="3200" dirty="0"/>
              <a:t>, a </a:t>
            </a:r>
            <a:r>
              <a:rPr lang="en-US" sz="3200" dirty="0" err="1"/>
              <a:t>zavisnik</a:t>
            </a:r>
            <a:r>
              <a:rPr lang="en-US" sz="3200" dirty="0"/>
              <a:t> je </a:t>
            </a:r>
            <a:r>
              <a:rPr lang="en-US" sz="3200" dirty="0" err="1"/>
              <a:t>sve</a:t>
            </a:r>
            <a:r>
              <a:rPr lang="en-US" sz="3200" dirty="0"/>
              <a:t> </a:t>
            </a:r>
            <a:r>
              <a:rPr lang="en-US" sz="3200" dirty="0" err="1"/>
              <a:t>manje</a:t>
            </a:r>
            <a:r>
              <a:rPr lang="en-US" sz="3200" dirty="0"/>
              <a:t> u </a:t>
            </a:r>
            <a:r>
              <a:rPr lang="en-US" sz="3200" dirty="0" err="1"/>
              <a:t>kontaktu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drugim</a:t>
            </a:r>
            <a:r>
              <a:rPr lang="en-US" sz="3200" dirty="0"/>
              <a:t> </a:t>
            </a:r>
            <a:r>
              <a:rPr lang="en-US" sz="3200" dirty="0" err="1"/>
              <a:t>ljudima</a:t>
            </a:r>
            <a:r>
              <a:rPr lang="en-US" sz="3200" dirty="0"/>
              <a:t>. </a:t>
            </a:r>
            <a:endParaRPr lang="sr-Cyrl-RS" sz="3200" dirty="0"/>
          </a:p>
        </p:txBody>
      </p:sp>
      <p:pic>
        <p:nvPicPr>
          <p:cNvPr id="7172" name="Picture 4" descr="C:\Users\Brzi\AppData\Local\Microsoft\Windows\Temporary Internet Files\Content.IE5\I8B2BN2N\lgi01a2013110715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84" y="1844824"/>
            <a:ext cx="349894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12776"/>
            <a:ext cx="51845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Kao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kod</a:t>
            </a:r>
            <a:r>
              <a:rPr lang="en-US" sz="3200" dirty="0"/>
              <a:t> </a:t>
            </a:r>
            <a:r>
              <a:rPr lang="en-US" sz="3200" dirty="0" err="1"/>
              <a:t>uzimanja</a:t>
            </a:r>
            <a:r>
              <a:rPr lang="en-US" sz="3200" dirty="0"/>
              <a:t> </a:t>
            </a:r>
            <a:r>
              <a:rPr lang="en-US" sz="3200" dirty="0" err="1"/>
              <a:t>psihoaktivnih</a:t>
            </a:r>
            <a:r>
              <a:rPr lang="en-US" sz="3200" dirty="0"/>
              <a:t> </a:t>
            </a:r>
            <a:r>
              <a:rPr lang="en-US" sz="3200" dirty="0" err="1"/>
              <a:t>supstanci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ova </a:t>
            </a:r>
            <a:r>
              <a:rPr lang="en-US" sz="3200" dirty="0" err="1"/>
              <a:t>vrsta</a:t>
            </a:r>
            <a:r>
              <a:rPr lang="en-US" sz="3200" dirty="0"/>
              <a:t> </a:t>
            </a:r>
            <a:r>
              <a:rPr lang="en-US" sz="3200" dirty="0" err="1"/>
              <a:t>zavisnosti</a:t>
            </a:r>
            <a:r>
              <a:rPr lang="en-US" sz="3200" dirty="0"/>
              <a:t> je </a:t>
            </a:r>
            <a:r>
              <a:rPr lang="en-US" sz="3200" dirty="0" err="1"/>
              <a:t>kobna</a:t>
            </a:r>
            <a:r>
              <a:rPr lang="en-US" sz="3200" dirty="0"/>
              <a:t> </a:t>
            </a:r>
            <a:r>
              <a:rPr lang="en-US" sz="3200" dirty="0" err="1"/>
              <a:t>po</a:t>
            </a:r>
            <a:r>
              <a:rPr lang="en-US" sz="3200" dirty="0"/>
              <a:t> </a:t>
            </a:r>
            <a:r>
              <a:rPr lang="en-US" sz="3200" dirty="0" err="1"/>
              <a:t>pojedinca</a:t>
            </a:r>
            <a:r>
              <a:rPr lang="en-US" sz="3200" dirty="0"/>
              <a:t> –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kod</a:t>
            </a:r>
            <a:r>
              <a:rPr lang="en-US" sz="3200" dirty="0"/>
              <a:t> </a:t>
            </a:r>
            <a:r>
              <a:rPr lang="en-US" sz="3200" dirty="0" err="1"/>
              <a:t>njih</a:t>
            </a:r>
            <a:r>
              <a:rPr lang="en-US" sz="3200" dirty="0"/>
              <a:t> se </a:t>
            </a:r>
            <a:r>
              <a:rPr lang="en-US" sz="3200" dirty="0" err="1"/>
              <a:t>javljaju</a:t>
            </a:r>
            <a:r>
              <a:rPr lang="en-US" sz="3200" dirty="0"/>
              <a:t> </a:t>
            </a:r>
            <a:r>
              <a:rPr lang="en-US" sz="3200" dirty="0" err="1"/>
              <a:t>finansijski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bračni</a:t>
            </a:r>
            <a:r>
              <a:rPr lang="en-US" sz="3200" dirty="0"/>
              <a:t> </a:t>
            </a:r>
            <a:r>
              <a:rPr lang="en-US" sz="3200" dirty="0" err="1"/>
              <a:t>problemi</a:t>
            </a:r>
            <a:r>
              <a:rPr lang="en-US" sz="3200" dirty="0"/>
              <a:t>, </a:t>
            </a:r>
            <a:r>
              <a:rPr lang="en-US" sz="3200" dirty="0" err="1"/>
              <a:t>smanjena</a:t>
            </a:r>
            <a:r>
              <a:rPr lang="en-US" sz="3200" dirty="0"/>
              <a:t> </a:t>
            </a:r>
            <a:r>
              <a:rPr lang="en-US" sz="3200" dirty="0" err="1"/>
              <a:t>bliskost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poverenje</a:t>
            </a:r>
            <a:r>
              <a:rPr lang="en-US" sz="3200" dirty="0"/>
              <a:t> u </a:t>
            </a:r>
            <a:r>
              <a:rPr lang="en-US" sz="3200" dirty="0" err="1"/>
              <a:t>porodici</a:t>
            </a:r>
            <a:r>
              <a:rPr lang="en-US" sz="3200" dirty="0"/>
              <a:t>, </a:t>
            </a:r>
            <a:r>
              <a:rPr lang="en-US" sz="3200" dirty="0" err="1"/>
              <a:t>zapostavljanje</a:t>
            </a:r>
            <a:r>
              <a:rPr lang="en-US" sz="3200" dirty="0"/>
              <a:t> </a:t>
            </a:r>
            <a:r>
              <a:rPr lang="en-US" sz="3200" dirty="0" err="1"/>
              <a:t>profesionalnih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drugih</a:t>
            </a:r>
            <a:r>
              <a:rPr lang="en-US" sz="3200" dirty="0"/>
              <a:t> </a:t>
            </a:r>
            <a:r>
              <a:rPr lang="en-US" sz="3200" dirty="0" err="1"/>
              <a:t>obaveza</a:t>
            </a:r>
            <a:r>
              <a:rPr lang="en-US" sz="3200" dirty="0"/>
              <a:t>, </a:t>
            </a:r>
            <a:r>
              <a:rPr lang="en-US" sz="3200" dirty="0" err="1"/>
              <a:t>bavljenje</a:t>
            </a:r>
            <a:r>
              <a:rPr lang="en-US" sz="3200" dirty="0"/>
              <a:t> </a:t>
            </a:r>
            <a:r>
              <a:rPr lang="en-US" sz="3200" dirty="0" err="1"/>
              <a:t>ilegalnim</a:t>
            </a:r>
            <a:r>
              <a:rPr lang="en-US" sz="3200" dirty="0"/>
              <a:t> </a:t>
            </a:r>
            <a:r>
              <a:rPr lang="en-US" sz="3200" dirty="0" err="1"/>
              <a:t>aktivnostima</a:t>
            </a:r>
            <a:r>
              <a:rPr lang="en-US" sz="3200" dirty="0"/>
              <a:t>.</a:t>
            </a:r>
            <a:endParaRPr lang="sr-Cyrl-RS" sz="3200" dirty="0"/>
          </a:p>
        </p:txBody>
      </p:sp>
      <p:pic>
        <p:nvPicPr>
          <p:cNvPr id="8194" name="Picture 2" descr="C:\Users\Brzi\AppData\Local\Microsoft\Windows\Temporary Internet Files\Content.IE5\2BG5NKJZ\emotional_gamble_by_bssnst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582"/>
            <a:ext cx="3000755" cy="28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48965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Veliki</a:t>
            </a:r>
            <a:r>
              <a:rPr lang="en-US" sz="3200" dirty="0"/>
              <a:t> </a:t>
            </a:r>
            <a:r>
              <a:rPr lang="en-US" sz="3200" dirty="0" err="1"/>
              <a:t>procenat</a:t>
            </a:r>
            <a:r>
              <a:rPr lang="en-US" sz="3200" dirty="0"/>
              <a:t> </a:t>
            </a:r>
            <a:r>
              <a:rPr lang="en-US" sz="3200" dirty="0" err="1"/>
              <a:t>kockara</a:t>
            </a:r>
            <a:r>
              <a:rPr lang="en-US" sz="3200" dirty="0"/>
              <a:t> </a:t>
            </a:r>
            <a:r>
              <a:rPr lang="en-US" sz="3200" b="1" dirty="0" err="1"/>
              <a:t>ima</a:t>
            </a:r>
            <a:r>
              <a:rPr lang="en-US" sz="3200" b="1" dirty="0"/>
              <a:t> </a:t>
            </a:r>
            <a:r>
              <a:rPr lang="en-US" sz="3200" b="1" dirty="0" err="1"/>
              <a:t>ozbiljne</a:t>
            </a:r>
            <a:r>
              <a:rPr lang="en-US" sz="3200" b="1" dirty="0"/>
              <a:t> </a:t>
            </a:r>
            <a:r>
              <a:rPr lang="en-US" sz="3200" b="1" dirty="0" err="1"/>
              <a:t>probleme</a:t>
            </a:r>
            <a:r>
              <a:rPr lang="en-US" sz="3200" b="1" dirty="0"/>
              <a:t> </a:t>
            </a:r>
            <a:r>
              <a:rPr lang="en-US" sz="3200" b="1" dirty="0" err="1"/>
              <a:t>sa</a:t>
            </a:r>
            <a:r>
              <a:rPr lang="en-US" sz="3200" b="1" dirty="0"/>
              <a:t> </a:t>
            </a:r>
            <a:r>
              <a:rPr lang="en-US" sz="3200" b="1" dirty="0" err="1"/>
              <a:t>alkoholom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dirty="0"/>
              <a:t> </a:t>
            </a:r>
            <a:r>
              <a:rPr lang="en-US" sz="3200" b="1" dirty="0" err="1"/>
              <a:t>drogama</a:t>
            </a:r>
            <a:r>
              <a:rPr lang="en-US" sz="3200" dirty="0"/>
              <a:t> (do 60%), a </a:t>
            </a:r>
            <a:r>
              <a:rPr lang="en-US" sz="3200" dirty="0" err="1"/>
              <a:t>često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 </a:t>
            </a:r>
            <a:r>
              <a:rPr lang="en-US" sz="3200" b="1" dirty="0" err="1"/>
              <a:t>oboleli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od </a:t>
            </a:r>
            <a:r>
              <a:rPr lang="en-US" sz="3200" b="1" dirty="0" err="1"/>
              <a:t>depresije</a:t>
            </a:r>
            <a:r>
              <a:rPr lang="en-US" sz="3200" dirty="0"/>
              <a:t> (</a:t>
            </a:r>
            <a:r>
              <a:rPr lang="en-US" sz="3200" dirty="0" err="1"/>
              <a:t>čak</a:t>
            </a:r>
            <a:r>
              <a:rPr lang="en-US" sz="3200" dirty="0"/>
              <a:t> 75%). </a:t>
            </a:r>
            <a:r>
              <a:rPr lang="en-US" sz="3200" dirty="0" err="1"/>
              <a:t>Kockanje</a:t>
            </a:r>
            <a:r>
              <a:rPr lang="en-US" sz="3200" dirty="0"/>
              <a:t> je </a:t>
            </a:r>
            <a:r>
              <a:rPr lang="en-US" sz="3200" dirty="0" err="1"/>
              <a:t>povezano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većim</a:t>
            </a:r>
            <a:r>
              <a:rPr lang="en-US" sz="3200" dirty="0"/>
              <a:t> </a:t>
            </a:r>
            <a:r>
              <a:rPr lang="en-US" sz="3200" dirty="0" err="1"/>
              <a:t>zdravstvenim</a:t>
            </a:r>
            <a:r>
              <a:rPr lang="en-US" sz="3200" dirty="0"/>
              <a:t> </a:t>
            </a:r>
            <a:r>
              <a:rPr lang="en-US" sz="3200" dirty="0" err="1"/>
              <a:t>problemima</a:t>
            </a:r>
            <a:r>
              <a:rPr lang="en-US" sz="3200" dirty="0"/>
              <a:t> </a:t>
            </a:r>
            <a:r>
              <a:rPr lang="en-US" sz="3200" dirty="0" err="1"/>
              <a:t>kao</a:t>
            </a:r>
            <a:r>
              <a:rPr lang="en-US" sz="3200" dirty="0"/>
              <a:t> </a:t>
            </a:r>
            <a:r>
              <a:rPr lang="en-US" sz="3200" dirty="0" err="1"/>
              <a:t>što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srčani</a:t>
            </a:r>
            <a:r>
              <a:rPr lang="en-US" sz="3200" dirty="0"/>
              <a:t> </a:t>
            </a:r>
            <a:r>
              <a:rPr lang="en-US" sz="3200" dirty="0" err="1"/>
              <a:t>problemi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oboljenja</a:t>
            </a:r>
            <a:r>
              <a:rPr lang="en-US" sz="3200" dirty="0"/>
              <a:t> </a:t>
            </a:r>
            <a:r>
              <a:rPr lang="en-US" sz="3200" dirty="0" err="1"/>
              <a:t>jetre</a:t>
            </a:r>
            <a:r>
              <a:rPr lang="en-US" sz="3200" dirty="0"/>
              <a:t>. </a:t>
            </a:r>
            <a:endParaRPr lang="sr-Cyrl-RS" sz="3200" dirty="0"/>
          </a:p>
        </p:txBody>
      </p:sp>
      <p:pic>
        <p:nvPicPr>
          <p:cNvPr id="9219" name="Picture 3" descr="C:\Users\Brzi\AppData\Local\Microsoft\Windows\Temporary Internet Files\Content.IE5\2BG5NKJZ\Blackjack_boar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8663"/>
            <a:ext cx="309061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HVALA NA CITANJU!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140968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Drago mi je sto ste citali moju prezentaciju, nadam se da cu dobiti dobru ocenu. </a:t>
            </a:r>
            <a:r>
              <a:rPr lang="sr-Cyrl-RS" sz="3200" dirty="0" smtClean="0">
                <a:sym typeface="Wingdings" panose="05000000000000000000" pitchFamily="2" charset="2"/>
              </a:rPr>
              <a:t></a:t>
            </a:r>
            <a:endParaRPr lang="sr-Cyrl-RS" sz="3200" dirty="0"/>
          </a:p>
        </p:txBody>
      </p:sp>
      <p:pic>
        <p:nvPicPr>
          <p:cNvPr id="10243" name="Picture 3" descr="C:\Users\Brzi\Desktop\33553769_1828791000757484_5718110872807669760_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2420888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375" y="609329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Mihajlo Milošević  7/6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862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ŠTETNOST KOCKANJA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DEFINICIJA KOCKANJA</a:t>
            </a:r>
          </a:p>
          <a:p>
            <a:endParaRPr lang="sr-Latn-RS" dirty="0" smtClean="0"/>
          </a:p>
          <a:p>
            <a:r>
              <a:rPr lang="sr-Latn-RS" dirty="0" smtClean="0"/>
              <a:t>OPASNOST KOCKANJA</a:t>
            </a:r>
          </a:p>
          <a:p>
            <a:endParaRPr lang="sr-Latn-RS" dirty="0" smtClean="0"/>
          </a:p>
          <a:p>
            <a:r>
              <a:rPr lang="sr-Latn-RS" dirty="0" smtClean="0"/>
              <a:t>SIMPTOMI KOCKANJA</a:t>
            </a:r>
          </a:p>
          <a:p>
            <a:endParaRPr lang="sr-Latn-RS" dirty="0" smtClean="0"/>
          </a:p>
          <a:p>
            <a:r>
              <a:rPr lang="sr-Latn-RS" dirty="0" smtClean="0"/>
              <a:t>POSLEDICE KOCKANJA</a:t>
            </a:r>
          </a:p>
          <a:p>
            <a:endParaRPr lang="sr-Latn-RS" dirty="0"/>
          </a:p>
          <a:p>
            <a:pPr marL="118872" indent="0">
              <a:buNone/>
            </a:pPr>
            <a:endParaRPr lang="sr-Latn-RS" dirty="0" smtClean="0"/>
          </a:p>
          <a:p>
            <a:endParaRPr lang="sr-Latn-RS" dirty="0"/>
          </a:p>
        </p:txBody>
      </p:sp>
      <p:pic>
        <p:nvPicPr>
          <p:cNvPr id="2050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enik17\AppData\Local\Microsoft\Windows\Temporary Internet Files\Content.IE5\VAL9B6P2\13997351_0bf7b8449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2988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DEFINICIJA KOCKANJA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Kockanje</a:t>
            </a:r>
            <a:r>
              <a:rPr lang="vi-VN" sz="3200" dirty="0"/>
              <a:t> ili </a:t>
            </a:r>
            <a:r>
              <a:rPr lang="vi-VN" sz="3200" b="1" dirty="0"/>
              <a:t>kocka</a:t>
            </a:r>
            <a:r>
              <a:rPr lang="vi-VN" sz="3200" dirty="0"/>
              <a:t> je zajednički naziv za sve </a:t>
            </a:r>
            <a:r>
              <a:rPr lang="vi-VN" sz="3200" dirty="0">
                <a:hlinkClick r:id="rId2" tooltip="Igra"/>
              </a:rPr>
              <a:t>igre</a:t>
            </a:r>
            <a:r>
              <a:rPr lang="vi-VN" sz="3200" dirty="0"/>
              <a:t> na sreću ili klađenje u kladionicama koje uključuju ulaganje </a:t>
            </a:r>
            <a:r>
              <a:rPr lang="vi-VN" sz="3200" dirty="0">
                <a:hlinkClick r:id="rId3" tooltip="Novac"/>
              </a:rPr>
              <a:t>novca</a:t>
            </a:r>
            <a:r>
              <a:rPr lang="vi-VN" sz="3200" dirty="0"/>
              <a:t>.</a:t>
            </a:r>
            <a:endParaRPr lang="sr-Cyrl-RS" sz="3200" dirty="0"/>
          </a:p>
        </p:txBody>
      </p:sp>
      <p:pic>
        <p:nvPicPr>
          <p:cNvPr id="4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Nebitne stvari koje ja cuvam\casino-sce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61" y="2420888"/>
            <a:ext cx="3383342" cy="33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Rezultati igre zavise o sreći, a malo ili nikako o sposobnosti igrača. Kockanje uključuje klađenje na </a:t>
            </a:r>
            <a:r>
              <a:rPr lang="vi-VN" sz="3200" dirty="0">
                <a:hlinkClick r:id="rId2" tooltip="Lutrija (još nenapisan)"/>
              </a:rPr>
              <a:t>lutriju</a:t>
            </a:r>
            <a:r>
              <a:rPr lang="vi-VN" sz="3200" dirty="0"/>
              <a:t>, </a:t>
            </a:r>
            <a:r>
              <a:rPr lang="vi-VN" sz="3200" dirty="0">
                <a:hlinkClick r:id="rId3" tooltip="Loto (još nenapisan)"/>
              </a:rPr>
              <a:t>Loto</a:t>
            </a:r>
            <a:r>
              <a:rPr lang="vi-VN" sz="3200" dirty="0"/>
              <a:t> i sportske kladionice. Kockanje može dovesti igrača kockara do </a:t>
            </a:r>
            <a:r>
              <a:rPr lang="vi-VN" sz="3200" dirty="0">
                <a:hlinkClick r:id="rId4" tooltip="Zavisnost"/>
              </a:rPr>
              <a:t>zavisnosti</a:t>
            </a:r>
            <a:r>
              <a:rPr lang="vi-VN" sz="3200" dirty="0"/>
              <a:t>.</a:t>
            </a:r>
            <a:endParaRPr lang="sr-Cyrl-R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6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zi\AppData\Local\Microsoft\Windows\Temporary Internet Files\Content.IE5\2BG5NKJZ\3288021754_c9a2480e6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204864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U </a:t>
            </a:r>
            <a:r>
              <a:rPr lang="en-US" sz="3300" dirty="0" err="1"/>
              <a:t>nekim</a:t>
            </a:r>
            <a:r>
              <a:rPr lang="en-US" sz="3300" dirty="0"/>
              <a:t> </a:t>
            </a:r>
            <a:r>
              <a:rPr lang="en-US" sz="3300" dirty="0" err="1"/>
              <a:t>zemljama</a:t>
            </a:r>
            <a:r>
              <a:rPr lang="en-US" sz="3300" dirty="0"/>
              <a:t> je </a:t>
            </a:r>
            <a:r>
              <a:rPr lang="en-US" sz="3300" dirty="0" err="1"/>
              <a:t>kockanje</a:t>
            </a:r>
            <a:r>
              <a:rPr lang="en-US" sz="3300" dirty="0"/>
              <a:t> </a:t>
            </a:r>
            <a:r>
              <a:rPr lang="en-US" sz="3300" dirty="0" err="1"/>
              <a:t>i</a:t>
            </a:r>
            <a:r>
              <a:rPr lang="en-US" sz="3300" dirty="0"/>
              <a:t> </a:t>
            </a:r>
            <a:r>
              <a:rPr lang="en-US" sz="3300" dirty="0" err="1"/>
              <a:t>organiziranje</a:t>
            </a:r>
            <a:r>
              <a:rPr lang="en-US" sz="3300" dirty="0"/>
              <a:t> </a:t>
            </a:r>
            <a:r>
              <a:rPr lang="en-US" sz="3300" dirty="0" err="1"/>
              <a:t>kockanja</a:t>
            </a:r>
            <a:r>
              <a:rPr lang="en-US" sz="3300" dirty="0"/>
              <a:t> </a:t>
            </a:r>
            <a:r>
              <a:rPr lang="en-US" sz="3300" dirty="0" err="1">
                <a:hlinkClick r:id="rId3" tooltip="Zakon"/>
              </a:rPr>
              <a:t>zakonski</a:t>
            </a:r>
            <a:r>
              <a:rPr lang="en-US" sz="3300" dirty="0"/>
              <a:t> </a:t>
            </a:r>
            <a:r>
              <a:rPr lang="en-US" sz="3300" dirty="0" err="1"/>
              <a:t>zabranjeno</a:t>
            </a:r>
            <a:r>
              <a:rPr lang="en-US" sz="3300" dirty="0"/>
              <a:t> </a:t>
            </a:r>
            <a:r>
              <a:rPr lang="en-US" sz="3300" dirty="0" err="1"/>
              <a:t>ili</a:t>
            </a:r>
            <a:r>
              <a:rPr lang="en-US" sz="3300" dirty="0"/>
              <a:t> </a:t>
            </a:r>
            <a:r>
              <a:rPr lang="en-US" sz="3300" dirty="0" err="1"/>
              <a:t>dozvoljeno</a:t>
            </a:r>
            <a:r>
              <a:rPr lang="en-US" sz="3300" dirty="0"/>
              <a:t> </a:t>
            </a:r>
            <a:r>
              <a:rPr lang="en-US" sz="3300" dirty="0" err="1"/>
              <a:t>samo</a:t>
            </a:r>
            <a:r>
              <a:rPr lang="en-US" sz="3300" dirty="0"/>
              <a:t> u </a:t>
            </a:r>
            <a:r>
              <a:rPr lang="en-US" sz="3300" dirty="0" err="1"/>
              <a:t>mjestima</a:t>
            </a:r>
            <a:r>
              <a:rPr lang="en-US" sz="3300" dirty="0"/>
              <a:t> </a:t>
            </a:r>
            <a:r>
              <a:rPr lang="en-US" sz="3300" dirty="0" err="1"/>
              <a:t>koja</a:t>
            </a:r>
            <a:r>
              <a:rPr lang="en-US" sz="3300" dirty="0"/>
              <a:t> </a:t>
            </a:r>
            <a:r>
              <a:rPr lang="en-US" sz="3300" dirty="0" err="1"/>
              <a:t>posjeduju</a:t>
            </a:r>
            <a:r>
              <a:rPr lang="en-US" sz="3300" dirty="0"/>
              <a:t> </a:t>
            </a:r>
            <a:r>
              <a:rPr lang="en-US" sz="3300" dirty="0" err="1"/>
              <a:t>koncesiju</a:t>
            </a:r>
            <a:endParaRPr lang="sr-Cyrl-RS" sz="3300" dirty="0"/>
          </a:p>
        </p:txBody>
      </p:sp>
      <p:pic>
        <p:nvPicPr>
          <p:cNvPr id="3079" name="Picture 7" descr="C:\Users\Brzi\AppData\Local\Microsoft\Windows\Temporary Internet Files\Content.IE5\YPW94JLE\insertstat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31662"/>
            <a:ext cx="3522772" cy="47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OPASNOST KOCKANJA</a:t>
            </a:r>
            <a:endParaRPr lang="sr-Cyrl-RS" dirty="0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2297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84482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U najvećem broju slučajeva ova zavisnost počinje u periodu adolescencije i mlađem odraslom dobu. Patološko kockanje je </a:t>
            </a:r>
            <a:r>
              <a:rPr lang="vi-VN" sz="3200" b="1" dirty="0"/>
              <a:t>više zastupljeno kod muškaraca</a:t>
            </a:r>
            <a:r>
              <a:rPr lang="vi-VN" sz="3200" dirty="0"/>
              <a:t> nego kod žena.</a:t>
            </a:r>
            <a:endParaRPr lang="sr-Cyrl-RS" sz="3200" dirty="0"/>
          </a:p>
        </p:txBody>
      </p:sp>
      <p:pic>
        <p:nvPicPr>
          <p:cNvPr id="4102" name="Picture 6" descr="C:\Users\Brzi\AppData\Local\Microsoft\Windows\Temporary Internet Files\Content.IE5\2BG5NKJZ\62134b91096c1644493eee1fb834345a_dd1cfea_image_pok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28" y="4509120"/>
            <a:ext cx="50405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916832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Sve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</a:t>
            </a:r>
            <a:r>
              <a:rPr lang="en-US" sz="3200" dirty="0" err="1"/>
              <a:t>provodeći</a:t>
            </a:r>
            <a:r>
              <a:rPr lang="en-US" sz="3200" dirty="0"/>
              <a:t> </a:t>
            </a:r>
            <a:r>
              <a:rPr lang="en-US" sz="3200" dirty="0" err="1"/>
              <a:t>vreme</a:t>
            </a:r>
            <a:r>
              <a:rPr lang="en-US" sz="3200" dirty="0"/>
              <a:t> u </a:t>
            </a:r>
            <a:r>
              <a:rPr lang="en-US" sz="3200" dirty="0" err="1"/>
              <a:t>kazinu</a:t>
            </a:r>
            <a:r>
              <a:rPr lang="en-US" sz="3200" dirty="0"/>
              <a:t>, </a:t>
            </a:r>
            <a:r>
              <a:rPr lang="en-US" sz="3200" dirty="0" err="1"/>
              <a:t>žrtvujući</a:t>
            </a:r>
            <a:r>
              <a:rPr lang="en-US" sz="3200" dirty="0"/>
              <a:t> </a:t>
            </a:r>
            <a:r>
              <a:rPr lang="en-US" sz="3200" dirty="0" err="1"/>
              <a:t>uobičajena</a:t>
            </a:r>
            <a:r>
              <a:rPr lang="en-US" sz="3200" dirty="0"/>
              <a:t> </a:t>
            </a:r>
            <a:r>
              <a:rPr lang="en-US" sz="3200" dirty="0" err="1"/>
              <a:t>interesovanja</a:t>
            </a:r>
            <a:r>
              <a:rPr lang="en-US" sz="3200" dirty="0"/>
              <a:t>, </a:t>
            </a:r>
            <a:r>
              <a:rPr lang="en-US" sz="3200" dirty="0" err="1"/>
              <a:t>boraveći</a:t>
            </a:r>
            <a:r>
              <a:rPr lang="en-US" sz="3200" dirty="0"/>
              <a:t> </a:t>
            </a:r>
            <a:r>
              <a:rPr lang="en-US" sz="3200" dirty="0" err="1"/>
              <a:t>stalno</a:t>
            </a:r>
            <a:r>
              <a:rPr lang="en-US" sz="3200" dirty="0"/>
              <a:t> u </a:t>
            </a:r>
            <a:r>
              <a:rPr lang="en-US" sz="3200" dirty="0" err="1"/>
              <a:t>traženju</a:t>
            </a:r>
            <a:r>
              <a:rPr lang="en-US" sz="3200" dirty="0"/>
              <a:t> </a:t>
            </a:r>
            <a:r>
              <a:rPr lang="en-US" sz="3200" dirty="0" err="1"/>
              <a:t>novca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vremena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kockanje</a:t>
            </a:r>
            <a:r>
              <a:rPr lang="en-US" sz="3200" dirty="0"/>
              <a:t>, </a:t>
            </a:r>
            <a:r>
              <a:rPr lang="en-US" sz="3200" dirty="0" err="1"/>
              <a:t>kockar</a:t>
            </a:r>
            <a:r>
              <a:rPr lang="en-US" sz="3200" dirty="0"/>
              <a:t> </a:t>
            </a:r>
            <a:r>
              <a:rPr lang="en-US" sz="3200" dirty="0" err="1"/>
              <a:t>počinje</a:t>
            </a:r>
            <a:r>
              <a:rPr lang="en-US" sz="3200" dirty="0"/>
              <a:t> da </a:t>
            </a:r>
            <a:r>
              <a:rPr lang="en-US" sz="3200" dirty="0" err="1"/>
              <a:t>izaziva</a:t>
            </a:r>
            <a:r>
              <a:rPr lang="en-US" sz="3200" dirty="0"/>
              <a:t> </a:t>
            </a:r>
            <a:r>
              <a:rPr lang="en-US" sz="3200" dirty="0" err="1"/>
              <a:t>nemir</a:t>
            </a:r>
            <a:r>
              <a:rPr lang="en-US" sz="3200" dirty="0"/>
              <a:t> </a:t>
            </a:r>
            <a:r>
              <a:rPr lang="en-US" sz="3200" dirty="0" err="1"/>
              <a:t>kod</a:t>
            </a:r>
            <a:r>
              <a:rPr lang="en-US" sz="3200" dirty="0"/>
              <a:t> </a:t>
            </a:r>
            <a:r>
              <a:rPr lang="en-US" sz="3200" dirty="0" err="1"/>
              <a:t>supruge</a:t>
            </a:r>
            <a:r>
              <a:rPr lang="en-US" sz="3200" dirty="0"/>
              <a:t>, </a:t>
            </a:r>
            <a:r>
              <a:rPr lang="en-US" sz="3200" dirty="0" err="1"/>
              <a:t>roditelja</a:t>
            </a:r>
            <a:r>
              <a:rPr lang="en-US" sz="3200" dirty="0"/>
              <a:t>.</a:t>
            </a:r>
            <a:endParaRPr lang="sr-Cyrl-RS" sz="3200" dirty="0"/>
          </a:p>
        </p:txBody>
      </p:sp>
      <p:pic>
        <p:nvPicPr>
          <p:cNvPr id="5124" name="Picture 4" descr="C:\Users\Brzi\AppData\Local\Microsoft\Windows\Temporary Internet Files\Content.IE5\YPW94JLE\Gambling_games_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50" y="2132856"/>
            <a:ext cx="3528392" cy="38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12576" y="117644"/>
            <a:ext cx="860444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644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628800"/>
            <a:ext cx="46267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tog </a:t>
            </a:r>
            <a:r>
              <a:rPr lang="en-US" sz="3200" dirty="0" err="1"/>
              <a:t>trenutka</a:t>
            </a:r>
            <a:r>
              <a:rPr lang="en-US" sz="3200" dirty="0"/>
              <a:t> </a:t>
            </a:r>
            <a:r>
              <a:rPr lang="en-US" sz="3200" dirty="0" err="1"/>
              <a:t>zavisnost</a:t>
            </a:r>
            <a:r>
              <a:rPr lang="en-US" sz="3200" dirty="0"/>
              <a:t> je </a:t>
            </a:r>
            <a:r>
              <a:rPr lang="en-US" sz="3200" dirty="0" err="1"/>
              <a:t>formirana</a:t>
            </a:r>
            <a:r>
              <a:rPr lang="en-US" sz="3200" dirty="0"/>
              <a:t>. </a:t>
            </a:r>
            <a:r>
              <a:rPr lang="en-US" sz="3200" dirty="0" err="1"/>
              <a:t>Potreba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kockanjem</a:t>
            </a:r>
            <a:r>
              <a:rPr lang="en-US" sz="3200" dirty="0"/>
              <a:t> je </a:t>
            </a:r>
            <a:r>
              <a:rPr lang="en-US" sz="3200" dirty="0" err="1"/>
              <a:t>toliko</a:t>
            </a:r>
            <a:r>
              <a:rPr lang="en-US" sz="3200" dirty="0"/>
              <a:t> </a:t>
            </a:r>
            <a:r>
              <a:rPr lang="en-US" sz="3200" dirty="0" err="1"/>
              <a:t>jaka</a:t>
            </a:r>
            <a:r>
              <a:rPr lang="en-US" sz="3200" dirty="0"/>
              <a:t> da se </a:t>
            </a:r>
            <a:r>
              <a:rPr lang="en-US" sz="3200" dirty="0" err="1"/>
              <a:t>radi</a:t>
            </a:r>
            <a:r>
              <a:rPr lang="en-US" sz="3200" dirty="0"/>
              <a:t> </a:t>
            </a:r>
            <a:r>
              <a:rPr lang="en-US" sz="3200" dirty="0" err="1"/>
              <a:t>njenog</a:t>
            </a:r>
            <a:r>
              <a:rPr lang="en-US" sz="3200" dirty="0"/>
              <a:t> </a:t>
            </a:r>
            <a:r>
              <a:rPr lang="en-US" sz="3200" dirty="0" err="1"/>
              <a:t>zadovoljenja</a:t>
            </a:r>
            <a:r>
              <a:rPr lang="en-US" sz="3200" dirty="0"/>
              <a:t> </a:t>
            </a:r>
            <a:r>
              <a:rPr lang="en-US" sz="3200" dirty="0" err="1"/>
              <a:t>koristi</a:t>
            </a:r>
            <a:r>
              <a:rPr lang="en-US" sz="3200" dirty="0"/>
              <a:t> </a:t>
            </a:r>
            <a:r>
              <a:rPr lang="en-US" sz="3200" dirty="0" err="1"/>
              <a:t>službeni</a:t>
            </a:r>
            <a:r>
              <a:rPr lang="en-US" sz="3200" dirty="0"/>
              <a:t> </a:t>
            </a:r>
            <a:r>
              <a:rPr lang="en-US" sz="3200" dirty="0" err="1"/>
              <a:t>novac</a:t>
            </a:r>
            <a:r>
              <a:rPr lang="en-US" sz="3200" dirty="0"/>
              <a:t>, </a:t>
            </a:r>
            <a:r>
              <a:rPr lang="en-US" sz="3200" dirty="0" err="1"/>
              <a:t>krediti</a:t>
            </a:r>
            <a:r>
              <a:rPr lang="en-US" sz="3200" dirty="0"/>
              <a:t>, </a:t>
            </a:r>
            <a:r>
              <a:rPr lang="en-US" sz="3200" dirty="0" err="1"/>
              <a:t>prodaju</a:t>
            </a:r>
            <a:r>
              <a:rPr lang="en-US" sz="3200" dirty="0"/>
              <a:t> se </a:t>
            </a:r>
            <a:r>
              <a:rPr lang="en-US" sz="3200" dirty="0" err="1"/>
              <a:t>dragocene</a:t>
            </a:r>
            <a:r>
              <a:rPr lang="en-US" sz="3200" dirty="0"/>
              <a:t> </a:t>
            </a:r>
            <a:r>
              <a:rPr lang="en-US" sz="3200" dirty="0" err="1"/>
              <a:t>stvari</a:t>
            </a:r>
            <a:r>
              <a:rPr lang="en-US" sz="3200" dirty="0"/>
              <a:t>, </a:t>
            </a:r>
            <a:r>
              <a:rPr lang="en-US" sz="3200" dirty="0" err="1"/>
              <a:t>čak</a:t>
            </a:r>
            <a:r>
              <a:rPr lang="en-US" sz="3200" dirty="0"/>
              <a:t> se </a:t>
            </a:r>
            <a:r>
              <a:rPr lang="en-US" sz="3200" dirty="0" err="1"/>
              <a:t>prokockava</a:t>
            </a:r>
            <a:r>
              <a:rPr lang="en-US" sz="3200" dirty="0"/>
              <a:t> </a:t>
            </a:r>
            <a:r>
              <a:rPr lang="en-US" sz="3200" dirty="0" err="1"/>
              <a:t>novac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dečije</a:t>
            </a:r>
            <a:r>
              <a:rPr lang="en-US" sz="3200" dirty="0"/>
              <a:t> </a:t>
            </a:r>
            <a:r>
              <a:rPr lang="en-US" sz="3200" dirty="0" err="1"/>
              <a:t>kasice</a:t>
            </a:r>
            <a:r>
              <a:rPr lang="en-US" sz="3200" dirty="0"/>
              <a:t>.</a:t>
            </a:r>
            <a:endParaRPr lang="sr-Cyrl-RS" sz="3200" dirty="0"/>
          </a:p>
        </p:txBody>
      </p:sp>
      <p:pic>
        <p:nvPicPr>
          <p:cNvPr id="6146" name="Picture 2" descr="C:\Users\Brzi\AppData\Local\Microsoft\Windows\Temporary Internet Files\Content.IE5\2BG5NKJZ\Gambling_games_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74" y="1553521"/>
            <a:ext cx="3096344" cy="46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SIMPTOMI KOCKANJA</a:t>
            </a:r>
            <a:endParaRPr lang="sr-Cyrl-RS" dirty="0"/>
          </a:p>
        </p:txBody>
      </p:sp>
      <p:pic>
        <p:nvPicPr>
          <p:cNvPr id="3" name="Picture 2" descr="C:\Users\ucenik17\AppData\Local\Microsoft\Windows\Temporary Internet Files\Content.IE5\YE1BXFMT\playing_cards_by_fluffgar-d32tb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150061" cy="9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72816"/>
            <a:ext cx="5904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Neki</a:t>
            </a:r>
            <a:r>
              <a:rPr lang="en-US" sz="3200" b="1" dirty="0"/>
              <a:t> od </a:t>
            </a:r>
            <a:r>
              <a:rPr lang="en-US" sz="3200" b="1" dirty="0" err="1"/>
              <a:t>pokazatelja</a:t>
            </a:r>
            <a:r>
              <a:rPr lang="en-US" sz="3200" b="1" dirty="0"/>
              <a:t> </a:t>
            </a:r>
            <a:r>
              <a:rPr lang="en-US" sz="3200" b="1" dirty="0" err="1"/>
              <a:t>patološkog</a:t>
            </a:r>
            <a:r>
              <a:rPr lang="en-US" sz="3200" b="1" dirty="0"/>
              <a:t> </a:t>
            </a:r>
            <a:r>
              <a:rPr lang="en-US" sz="3200" b="1" dirty="0" err="1"/>
              <a:t>kockanja</a:t>
            </a:r>
            <a:r>
              <a:rPr lang="en-US" sz="3200" b="1" dirty="0"/>
              <a:t>:</a:t>
            </a:r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Preokupiranost</a:t>
            </a:r>
            <a:r>
              <a:rPr lang="en-US" sz="3200" dirty="0" smtClean="0"/>
              <a:t> </a:t>
            </a:r>
            <a:r>
              <a:rPr lang="en-US" sz="3200" dirty="0" err="1"/>
              <a:t>kockanjem</a:t>
            </a:r>
            <a:endParaRPr lang="en-US" sz="3200" dirty="0"/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Potreba</a:t>
            </a:r>
            <a:r>
              <a:rPr lang="en-US" sz="3200" dirty="0" smtClean="0"/>
              <a:t> </a:t>
            </a:r>
            <a:r>
              <a:rPr lang="en-US" sz="3200" dirty="0"/>
              <a:t>da se </a:t>
            </a:r>
            <a:r>
              <a:rPr lang="en-US" sz="3200" dirty="0" err="1"/>
              <a:t>kocka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sve</a:t>
            </a:r>
            <a:r>
              <a:rPr lang="en-US" sz="3200" dirty="0"/>
              <a:t> </a:t>
            </a:r>
            <a:r>
              <a:rPr lang="en-US" sz="3200" dirty="0" err="1"/>
              <a:t>većim</a:t>
            </a:r>
            <a:r>
              <a:rPr lang="en-US" sz="3200" dirty="0"/>
              <a:t> </a:t>
            </a:r>
            <a:r>
              <a:rPr lang="en-US" sz="3200" dirty="0" err="1"/>
              <a:t>iznosima</a:t>
            </a:r>
            <a:r>
              <a:rPr lang="en-US" sz="3200" dirty="0"/>
              <a:t> </a:t>
            </a:r>
            <a:r>
              <a:rPr lang="en-US" sz="3200" dirty="0" err="1"/>
              <a:t>kako</a:t>
            </a:r>
            <a:r>
              <a:rPr lang="en-US" sz="3200" dirty="0"/>
              <a:t> bi se </a:t>
            </a:r>
            <a:r>
              <a:rPr lang="en-US" sz="3200" dirty="0" err="1"/>
              <a:t>postigli</a:t>
            </a:r>
            <a:r>
              <a:rPr lang="en-US" sz="3200" dirty="0"/>
              <a:t> </a:t>
            </a:r>
            <a:r>
              <a:rPr lang="en-US" sz="3200" dirty="0" err="1"/>
              <a:t>isti</a:t>
            </a:r>
            <a:r>
              <a:rPr lang="en-US" sz="3200" dirty="0"/>
              <a:t> </a:t>
            </a:r>
            <a:r>
              <a:rPr lang="en-US" sz="3200" dirty="0" err="1"/>
              <a:t>efekti</a:t>
            </a:r>
            <a:endParaRPr lang="en-US" sz="3200" dirty="0"/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Neuspešni</a:t>
            </a:r>
            <a:r>
              <a:rPr lang="en-US" sz="3200" dirty="0" smtClean="0"/>
              <a:t> </a:t>
            </a:r>
            <a:r>
              <a:rPr lang="en-US" sz="3200" dirty="0" err="1"/>
              <a:t>pokušaji</a:t>
            </a:r>
            <a:r>
              <a:rPr lang="en-US" sz="3200" dirty="0"/>
              <a:t> da se </a:t>
            </a:r>
            <a:r>
              <a:rPr lang="en-US" sz="3200" dirty="0" err="1"/>
              <a:t>prekine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kockanjem</a:t>
            </a:r>
            <a:r>
              <a:rPr lang="en-US" sz="3200" dirty="0"/>
              <a:t>, </a:t>
            </a:r>
            <a:r>
              <a:rPr lang="en-US" sz="3200" dirty="0" err="1"/>
              <a:t>gubitak</a:t>
            </a:r>
            <a:r>
              <a:rPr lang="en-US" sz="3200" dirty="0"/>
              <a:t> </a:t>
            </a:r>
            <a:r>
              <a:rPr lang="en-US" sz="3200" dirty="0" err="1"/>
              <a:t>kontrole</a:t>
            </a:r>
            <a:endParaRPr lang="en-US" sz="3200" dirty="0"/>
          </a:p>
          <a:p>
            <a:r>
              <a:rPr lang="sr-Cyrl-RS" sz="3200" dirty="0" smtClean="0"/>
              <a:t>-</a:t>
            </a:r>
            <a:r>
              <a:rPr lang="en-US" sz="3200" dirty="0" err="1" smtClean="0"/>
              <a:t>Neuspeh</a:t>
            </a:r>
            <a:r>
              <a:rPr lang="en-US" sz="3200" dirty="0" smtClean="0"/>
              <a:t> </a:t>
            </a:r>
            <a:r>
              <a:rPr lang="en-US" sz="3200" dirty="0"/>
              <a:t>da se </a:t>
            </a:r>
            <a:r>
              <a:rPr lang="en-US" sz="3200" dirty="0" err="1"/>
              <a:t>smanji</a:t>
            </a:r>
            <a:r>
              <a:rPr lang="en-US" sz="3200" dirty="0"/>
              <a:t> </a:t>
            </a:r>
            <a:r>
              <a:rPr lang="en-US" sz="3200" dirty="0" err="1"/>
              <a:t>kockanje</a:t>
            </a:r>
            <a:endParaRPr lang="en-US" sz="3200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420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133</TotalTime>
  <Words>380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Štetnost kockanja</vt:lpstr>
      <vt:lpstr>ŠTETNOST KOCKANJA</vt:lpstr>
      <vt:lpstr>DEFINICIJA KOCKANJA</vt:lpstr>
      <vt:lpstr>PowerPoint Presentation</vt:lpstr>
      <vt:lpstr>PowerPoint Presentation</vt:lpstr>
      <vt:lpstr>OPASNOST KOCKANJA</vt:lpstr>
      <vt:lpstr>PowerPoint Presentation</vt:lpstr>
      <vt:lpstr>PowerPoint Presentation</vt:lpstr>
      <vt:lpstr>SIMPTOMI KOCKANJA</vt:lpstr>
      <vt:lpstr>PowerPoint Presentation</vt:lpstr>
      <vt:lpstr>PowerPoint Presentation</vt:lpstr>
      <vt:lpstr>PowerPoint Presentation</vt:lpstr>
      <vt:lpstr>PowerPoint Presentation</vt:lpstr>
      <vt:lpstr>POSLEDICE KOCKANJA</vt:lpstr>
      <vt:lpstr>PowerPoint Presentation</vt:lpstr>
      <vt:lpstr>PowerPoint Presentation</vt:lpstr>
      <vt:lpstr>HVALA NA CITANJU!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Štetnost kockanja</dc:title>
  <dc:creator>ucenik17</dc:creator>
  <cp:lastModifiedBy>Windows User</cp:lastModifiedBy>
  <cp:revision>21</cp:revision>
  <dcterms:created xsi:type="dcterms:W3CDTF">2018-05-22T15:17:15Z</dcterms:created>
  <dcterms:modified xsi:type="dcterms:W3CDTF">2018-05-29T15:27:05Z</dcterms:modified>
</cp:coreProperties>
</file>