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93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851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8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43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339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29F2A8-183F-4A7F-932F-DD809510B4DF}" type="datetimeFigureOut">
              <a:rPr lang="en-US" smtClean="0"/>
              <a:t>13-11-18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7162F5-778D-4AA3-B94D-B86DCBD9FF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5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ИЗБИЈАЊЕ ПРВОГ СВЕТСКОГ РАТА И ПРВЕ РАТНЕ ГОДИНЕ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НОВИ НАЧИНИ И СРЕДСТВА ВОЂЕЊА РАТА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РОВОВСКО ВОЂЕЊЕ РАТА 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2934638"/>
            <a:ext cx="3747752" cy="33564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7" y="2934638"/>
            <a:ext cx="5962917" cy="3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380466" y="-965915"/>
            <a:ext cx="10178322" cy="871782"/>
          </a:xfrm>
        </p:spPr>
        <p:txBody>
          <a:bodyPr>
            <a:normAutofit/>
          </a:bodyPr>
          <a:lstStyle/>
          <a:p>
            <a:r>
              <a:rPr lang="sr-Cyrl-RS" sz="100" dirty="0" smtClean="0"/>
              <a:t>1</a:t>
            </a:r>
            <a:endParaRPr lang="en-US" sz="1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380466" y="0"/>
            <a:ext cx="10178322" cy="6645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БОЈНИ ОТРОВИ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ТЕНКОВИ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АВИОНИ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БАЛОНИ И ЦЕПЕЛИНИ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ПОДМОРНИЦЕ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6" y="2370249"/>
            <a:ext cx="3493193" cy="20085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7" y="2370249"/>
            <a:ext cx="4975538" cy="20085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7" y="4645383"/>
            <a:ext cx="4067175" cy="20001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06" y="4645383"/>
            <a:ext cx="4154479" cy="20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5768" y="-45719"/>
            <a:ext cx="10178322" cy="45719"/>
          </a:xfrm>
        </p:spPr>
        <p:txBody>
          <a:bodyPr>
            <a:normAutofit fontScale="90000"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sp>
        <p:nvSpPr>
          <p:cNvPr id="7" name="Čuvar mesta za sadržaj 2"/>
          <p:cNvSpPr txBox="1">
            <a:spLocks/>
          </p:cNvSpPr>
          <p:nvPr/>
        </p:nvSpPr>
        <p:spPr>
          <a:xfrm>
            <a:off x="3708323" y="296214"/>
            <a:ext cx="10178322" cy="672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30" y="413712"/>
            <a:ext cx="50292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Čuvar mesta za sadržaj 4"/>
          <p:cNvSpPr>
            <a:spLocks noGrp="1"/>
          </p:cNvSpPr>
          <p:nvPr>
            <p:ph idx="1"/>
          </p:nvPr>
        </p:nvSpPr>
        <p:spPr>
          <a:xfrm>
            <a:off x="994101" y="0"/>
            <a:ext cx="10178322" cy="61367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РАДИО: ВОЈИН ПИНДОВИЋ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</a:t>
            </a:r>
            <a:r>
              <a:rPr lang="sr-Cyrl-R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VIII</a:t>
            </a:r>
            <a:r>
              <a:rPr lang="sr-Cyrl-R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85" y="2933074"/>
            <a:ext cx="5079345" cy="3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226" y="446779"/>
            <a:ext cx="10178322" cy="1492132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*УЗРОЦИ РАТА И ЊЕГОВ ПОЧЕТАК*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25316" y="1262131"/>
            <a:ext cx="10178322" cy="5345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1800" b="1" dirty="0" smtClean="0">
                <a:solidFill>
                  <a:schemeClr val="tx1"/>
                </a:solidFill>
              </a:rPr>
              <a:t>СУПРОСТАВЉАЊЕ ИНТЕРЕСА ВЕЛИКИХ СИЛА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БОРБА ЗА ТЕРИТОРИЈЕ(КОЛОНИЈЕ) ШИРОМ СВЕТА, ЗА ВОЈНУ,ПОЛИТИЧКУ И ЕКОНОМСКУ ПРЕВЛАСТ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МЛАДА НЕМАЧКА ДРЖАВА, НАСТАЛА УЈЕДИЊЕЊЕМ  </a:t>
            </a:r>
            <a:r>
              <a:rPr lang="sr-Cyrl-RS" sz="2400" b="1" dirty="0" smtClean="0">
                <a:solidFill>
                  <a:schemeClr val="tx1"/>
                </a:solidFill>
              </a:rPr>
              <a:t>1871. </a:t>
            </a:r>
            <a:r>
              <a:rPr lang="sr-Cyrl-RS" b="1" dirty="0" smtClean="0">
                <a:solidFill>
                  <a:schemeClr val="tx1"/>
                </a:solidFill>
              </a:rPr>
              <a:t>ГОД. БИЛА МЕЂУ НАЈРАЗВИЈЕНИЈИМ ЕВРОПСКИМ СИЛАМА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КАО НАЈМЛАЂА, КАСНИЛА ЈЕ ЗА БРИТАНИЈОМ, И ФРАНЦУСКОМ У ТРЦИ ЗА КОЛОНИЈЕ</a:t>
            </a:r>
          </a:p>
          <a:p>
            <a:pPr marL="0" indent="0">
              <a:buNone/>
            </a:pP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НАГЛО ЈАЧАЊЕ НЕМАЧКЕ ЗАБРИЊАВАЛО ЈЕ ВЕЛИКЕ ЕВРОПСКЕ СИЛЕ, ПРЕ СВЕГА БРИТАНИЈУ И ФРАНЦУСКУ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0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11062952" y="257577"/>
            <a:ext cx="412766" cy="3219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51678" y="257576"/>
            <a:ext cx="10178322" cy="63750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КАО РЕЗУЛТАТ ТОГА, СТВОРЕНА СУ ДВА ВЕЛИКА САВЕЗА: </a:t>
            </a:r>
            <a:r>
              <a:rPr lang="sr-Cyrl-RS" b="1" dirty="0" smtClean="0">
                <a:solidFill>
                  <a:srgbClr val="FF0000"/>
                </a:solidFill>
              </a:rPr>
              <a:t>АНТАНТА </a:t>
            </a:r>
            <a:r>
              <a:rPr lang="sr-Cyrl-RS" b="1" dirty="0" smtClean="0">
                <a:solidFill>
                  <a:schemeClr val="tx1"/>
                </a:solidFill>
              </a:rPr>
              <a:t>И </a:t>
            </a:r>
            <a:r>
              <a:rPr lang="sr-Cyrl-RS" b="1" dirty="0" smtClean="0">
                <a:solidFill>
                  <a:srgbClr val="FF0000"/>
                </a:solidFill>
              </a:rPr>
              <a:t>САВЕЗ ЦЕНТРАЛНИХ СИЛА</a:t>
            </a:r>
            <a:r>
              <a:rPr lang="sr-Cyrl-RS" b="1" dirty="0" smtClean="0">
                <a:solidFill>
                  <a:schemeClr val="tx1"/>
                </a:solidFill>
              </a:rPr>
              <a:t>(ТРОЈНИ САВЕЗ)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/>
                </a:solidFill>
              </a:rPr>
              <a:t>ПОЧЕТКОМ 20. ВЕКА МАЊИ НИСУ БИЛИ ДОВОЉНИ ЗА ПОЧЕТАК РАТА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/>
                </a:solidFill>
              </a:rPr>
              <a:t>ГЛАВНИ ПОВОД ЗА ИЗБИЈАЊЕ ПРВОГ СВЕТСКОГ РАТА ЈЕ АТЕНТАТ </a:t>
            </a:r>
            <a:r>
              <a:rPr lang="sr-Cyrl-RS" b="1" dirty="0">
                <a:solidFill>
                  <a:srgbClr val="FF0000"/>
                </a:solidFill>
              </a:rPr>
              <a:t>ГАВРИЛА</a:t>
            </a:r>
            <a:r>
              <a:rPr lang="sr-Cyrl-RS" b="1" dirty="0" smtClean="0">
                <a:solidFill>
                  <a:srgbClr val="FF0000"/>
                </a:solidFill>
              </a:rPr>
              <a:t> ПРИНЦИПА</a:t>
            </a:r>
            <a:r>
              <a:rPr lang="sr-Cyrl-RS" b="1" dirty="0" smtClean="0">
                <a:solidFill>
                  <a:schemeClr val="tx2"/>
                </a:solidFill>
              </a:rPr>
              <a:t> НА АУСТРО-УГАРСКОГ ПРЕСТОЛОНАСЛЕДНИКА </a:t>
            </a:r>
            <a:r>
              <a:rPr lang="sr-Cyrl-RS" b="1" dirty="0" smtClean="0">
                <a:solidFill>
                  <a:srgbClr val="FF0000"/>
                </a:solidFill>
              </a:rPr>
              <a:t>ФРАНЦА ФЕРДИНАНДА </a:t>
            </a:r>
            <a:r>
              <a:rPr lang="sr-Cyrl-RS" sz="2400" b="1" dirty="0" smtClean="0">
                <a:solidFill>
                  <a:schemeClr val="tx2"/>
                </a:solidFill>
              </a:rPr>
              <a:t>28</a:t>
            </a:r>
            <a:r>
              <a:rPr lang="sr-Cyrl-RS" b="1" dirty="0" smtClean="0">
                <a:solidFill>
                  <a:schemeClr val="tx2"/>
                </a:solidFill>
              </a:rPr>
              <a:t>. ЈУНА 1914. ГОД. У САРАЈЕВУ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/>
                </a:solidFill>
              </a:rPr>
              <a:t>АУСТРО-УГАРСКА ШАЉЕ УЛТИМАТУМ СРБИЈИ СА КОЈИМ СЕ ОНА НЕ СЛАЖЕ ПОТПУНО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/>
                </a:solidFill>
              </a:rPr>
              <a:t>НЕЗАДОВОЉНА ОДГОВОРОМ СРБИЈЕ НА УЛТИМАТУМ , АУСТРО-УГАРСКА ОБЈАВЉУЈЕ РАТ СРБИЈИ </a:t>
            </a:r>
            <a:r>
              <a:rPr lang="sr-Cyrl-RS" b="1" dirty="0" smtClean="0">
                <a:solidFill>
                  <a:srgbClr val="FF0000"/>
                </a:solidFill>
              </a:rPr>
              <a:t>28.ЈУЛА 1914. </a:t>
            </a: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РУСИЈА СТАЈЕ НА СТРАНУ СРБИЈЕ, ПА НЕМАЧКА ОБЈАВЛЈУЈЕ РАТ РУСИЈИ </a:t>
            </a: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У РАТ УЛАЗЕ ФРАНЦУСКА И ВЕЛИКА БРИТАНИЈА, А ПОСЛЕ ЊИХ И ДРУГЕ ЕВРОПСКЕ И СВЕТСКЕ ДРЖАВЕ,ПА СЕ НАЗИВА И </a:t>
            </a:r>
            <a:r>
              <a:rPr lang="sr-Cyrl-RS" b="1" dirty="0" smtClean="0">
                <a:solidFill>
                  <a:srgbClr val="FF0000"/>
                </a:solidFill>
              </a:rPr>
              <a:t>ВЕЛИКИ РАТ</a:t>
            </a:r>
          </a:p>
        </p:txBody>
      </p:sp>
    </p:spTree>
    <p:extLst>
      <p:ext uri="{BB962C8B-B14F-4D97-AF65-F5344CB8AC3E}">
        <p14:creationId xmlns:p14="http://schemas.microsoft.com/office/powerpoint/2010/main" val="7802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73189" y="3220278"/>
            <a:ext cx="2987898" cy="919372"/>
          </a:xfrm>
        </p:spPr>
        <p:txBody>
          <a:bodyPr>
            <a:normAutofit/>
          </a:bodyPr>
          <a:lstStyle/>
          <a:p>
            <a:r>
              <a:rPr lang="sr-Cyrl-RS" sz="100" dirty="0" smtClean="0"/>
              <a:t>Г</a:t>
            </a:r>
            <a:endParaRPr lang="en-US" sz="1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473189" y="646062"/>
            <a:ext cx="4950340" cy="6987175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92417" y="-86625"/>
            <a:ext cx="62152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Сарајевски атентат је повод за избијање Првог </a:t>
            </a:r>
            <a:r>
              <a:rPr lang="sr-Cyrl-RS" sz="2400" b="1" u="sng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светског рата </a:t>
            </a:r>
            <a:endParaRPr lang="sr-Cyrl-RS" sz="2400" b="1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b="1" dirty="0" smtClean="0">
                <a:solidFill>
                  <a:srgbClr val="FF0000"/>
                </a:solidFill>
              </a:rPr>
              <a:t>1914.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62" y="-1"/>
            <a:ext cx="3877321" cy="29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7" y="2907990"/>
            <a:ext cx="4970029" cy="37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57" y="1113705"/>
            <a:ext cx="5338085" cy="267641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36" y="3790123"/>
            <a:ext cx="5983015" cy="28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ТОК РАТА 1914. ГОД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341830" y="1184856"/>
            <a:ext cx="10178322" cy="51197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РАТ СЕ ВОДИО НА  3  ФРОНТА:ЗАПАДНОМ, ИСТОЧНОМ И БАЛКАНСКОМ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1) ЗАПАДНИ:НЕМАЧКА РАТУЈЕ ПРОТИВ ФРАНСЦУСКЕ И ЕНГЛЕСКЕ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НЕМАЧКА МУНЈЕВИТО ПРОДИРЕ КРОЗ БЕЛГИЈУ НАПАДА ФРАНЦУСКУ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БИТКА НА РЕЦИ </a:t>
            </a:r>
            <a:r>
              <a:rPr lang="sr-Cyrl-RS" b="1" dirty="0" smtClean="0">
                <a:solidFill>
                  <a:srgbClr val="00B0F0"/>
                </a:solidFill>
              </a:rPr>
              <a:t>МАРНИ</a:t>
            </a:r>
            <a:r>
              <a:rPr lang="sr-Cyrl-RS" b="1" dirty="0" smtClean="0">
                <a:solidFill>
                  <a:schemeClr val="tx1"/>
                </a:solidFill>
              </a:rPr>
              <a:t>, ВЕЛИКИ ОБОСТРАНИ ГУБИЦИ,АЛИ ЈЕ НЕМАЧКИПРОДОР ЗАУСТАЉЕН</a:t>
            </a: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53" y="3210059"/>
            <a:ext cx="5456209" cy="30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94133"/>
          </a:xfrm>
        </p:spPr>
        <p:txBody>
          <a:bodyPr>
            <a:normAutofit fontScale="90000"/>
          </a:bodyPr>
          <a:lstStyle/>
          <a:p>
            <a:r>
              <a:rPr lang="sr-Cyrl-RS" sz="100" dirty="0" smtClean="0"/>
              <a:t>е</a:t>
            </a:r>
            <a:endParaRPr lang="en-US" sz="1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51678" y="0"/>
            <a:ext cx="10178322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2)ИСТОЧНИ ФРОНТ:РУСИЈА ВОДИ РАТОВЕ ПРОТИВ УЈЕДИЊЕНЕ АУСТО-УГАРСКЕ И  НЕМАЧКЕ ВОЈСКЕ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РУСКА ВОЈСКА ПРОДИРЕ НА ТЕРИТОРИЈУ НЕМАЧКЕ ПРИ ЧЕМУ НЕМАЧКА ВРХОВНА КОМАНДА ПРЕБАЦУЈЕ ДЕО ВОЈСКЕ СА ЗАПАДНОГ НА ИСТОЧНИ ФРОНТ КАКО БИ ЗАУСТАВИЛА РУСКИ ПРОДОР, У ЦЕМУ ЈЕ И УСПЕЛА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87" y="1944710"/>
            <a:ext cx="6178553" cy="46750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0" y="2092817"/>
            <a:ext cx="3914144" cy="37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-45720"/>
            <a:ext cx="10178322" cy="45719"/>
          </a:xfrm>
        </p:spPr>
        <p:txBody>
          <a:bodyPr>
            <a:normAutofit fontScale="90000"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91673" y="1"/>
            <a:ext cx="10438327" cy="67356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3) БАЛКАНСКИ ФРОНТ:СРБИЈА ПРОТИВ АУСТРО-УГРАСКЕ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ДВЕ ЗНАЦАЈНЕ ПОБЕДЕ:НА </a:t>
            </a:r>
            <a:r>
              <a:rPr lang="sr-Cyrl-RS" b="1" dirty="0" smtClean="0">
                <a:solidFill>
                  <a:srgbClr val="FF0000"/>
                </a:solidFill>
              </a:rPr>
              <a:t>ЦЕРУ И КОЛУБАРИ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ЦЕРСКА БИТКА: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1571221"/>
            <a:ext cx="7894749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8229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НАСТАВАК РАТА 1915. ГОД.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51678" y="1210614"/>
            <a:ext cx="10178322" cy="56473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АПРИЛА 1915. ГОД. ЛОНДОНСКИМ УГОВОРОМ ИТАЛИЈА УЛАЗИ У РАТ НА СТРАНИ АНТАНТЕ-ЗА УЗВРАТ ЈОЈ ЈЕОБЕЋАНО ТЕРИТОРИЈАЛНО ПРОШИРЕЊЕ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1)ЗАПАДНИ ФРОНР 1915. ГОД: ФРАНЦУСКА И БРИТАНСКА ВОЈСКА НЕМАЈУ УСПЕХА , ПА ЗБОГ ТОГА ПОКУШАВАЈУ ДА ТУРСКУ НАТЕРАЈАЈУ НА КАПИТУЛАЦИЈУ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МОРЕМ СУ ТРАНЦПОРТОВАЛЕ ВЕЛИКУ АРМИЈУ И ИСКРАЦАЛЕ ЈЕ НА ГАЛИПОЉСКОМ ПОЛУОСТРВУ СА ЦИЊЕМ ДА ЗАУЗМУ </a:t>
            </a:r>
            <a:r>
              <a:rPr lang="sr-Cyrl-RS" b="1" dirty="0" smtClean="0">
                <a:solidFill>
                  <a:srgbClr val="FF0000"/>
                </a:solidFill>
              </a:rPr>
              <a:t>ДАРДАНЕЛЕ  </a:t>
            </a:r>
            <a:r>
              <a:rPr lang="sr-Cyrl-RS" b="1" dirty="0" smtClean="0">
                <a:solidFill>
                  <a:schemeClr val="tx1"/>
                </a:solidFill>
              </a:rPr>
              <a:t>АЛИ ДОЖИВЊАВАЈУ ВЕЛИКИ НЕУСПЕХ 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2)ИСТОЧНИ ФРОНТ:РУСКА ВОЈСКА ОСКУДЕВА У НАОРУЖАЊУ МУНИЦИЈИ И ОФИЦИРСКОМКАДРУ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У БИЦИ КОД </a:t>
            </a:r>
            <a:r>
              <a:rPr lang="sr-Cyrl-RS" b="1" dirty="0" smtClean="0">
                <a:solidFill>
                  <a:srgbClr val="FF0000"/>
                </a:solidFill>
              </a:rPr>
              <a:t>ГОРОЛИЦА </a:t>
            </a:r>
            <a:r>
              <a:rPr lang="sr-Cyrl-RS" b="1" dirty="0" smtClean="0">
                <a:solidFill>
                  <a:schemeClr val="tx1"/>
                </a:solidFill>
              </a:rPr>
              <a:t>РУСКА ОДБРАНА ЈЕ ПРОБИЈЕНА А ЊЕНА ВОЈСКА  СЕ ПОВЛАЧИ НА ИСТОК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3)БАЛКАНСКИ ФРОНТ: У </a:t>
            </a:r>
            <a:r>
              <a:rPr lang="sr-Cyrl-RS" b="1" dirty="0" smtClean="0">
                <a:solidFill>
                  <a:srgbClr val="FF0000"/>
                </a:solidFill>
              </a:rPr>
              <a:t>ЈЕСЕН 1915. ГОД</a:t>
            </a:r>
            <a:r>
              <a:rPr lang="sr-Cyrl-RS" b="1" dirty="0" smtClean="0">
                <a:solidFill>
                  <a:schemeClr val="tx1"/>
                </a:solidFill>
              </a:rPr>
              <a:t>. У РАТ УЛАЗИ </a:t>
            </a:r>
            <a:r>
              <a:rPr lang="sr-Cyrl-RS" b="1" dirty="0" smtClean="0">
                <a:solidFill>
                  <a:srgbClr val="FFC000"/>
                </a:solidFill>
              </a:rPr>
              <a:t>БУГАРСКА</a:t>
            </a:r>
            <a:r>
              <a:rPr lang="sr-Cyrl-RS" b="1" dirty="0" smtClean="0">
                <a:solidFill>
                  <a:schemeClr val="tx1"/>
                </a:solidFill>
              </a:rPr>
              <a:t>, НА СТРАНИ ЦЕНТРАЛНИХ СИЛА, УЗ ОБЕЋАНЈЕ ТЕРИТОРИЈАЛНИХ ПРОСИРЕЊА НА РАЧУН СРБИЈЕ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НАПАДНУТА СА ТРИ СТРАНЕ </a:t>
            </a:r>
            <a:r>
              <a:rPr lang="sr-Cyrl-RS" b="1" dirty="0" smtClean="0">
                <a:solidFill>
                  <a:schemeClr val="accent5">
                    <a:lumMod val="50000"/>
                  </a:schemeClr>
                </a:solidFill>
              </a:rPr>
              <a:t>СРПСКА ВОЈСКА СЕ ПОВЛАЧИ ПРЕКО АЛБАНИЈЕ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944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1916. – НАЈТЕЖА РАТНА ГОДИНА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5396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1)ЗАПАДНИ ФРОНТ: НЕМАЧКА ВОЈСКА НАПАДА ФРАНЦУСКИ ГРАД </a:t>
            </a:r>
            <a:r>
              <a:rPr lang="sr-Cyrl-RS" b="1" dirty="0" smtClean="0">
                <a:solidFill>
                  <a:srgbClr val="FF0000"/>
                </a:solidFill>
              </a:rPr>
              <a:t>ВЕРДЕН</a:t>
            </a:r>
            <a:r>
              <a:rPr lang="sr-Cyrl-RS" b="1" dirty="0" smtClean="0">
                <a:solidFill>
                  <a:schemeClr val="tx1"/>
                </a:solidFill>
              </a:rPr>
              <a:t> ,ГДЕ ЈЕ НАСТРАДАЛО ОКО МИЛИОН ВОЈНИКА АЛИ СУ ФРАНЦУЗУИ УСПЕЛИ ДА ОДБРАНЕ ГРАД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УДРУЖЕНА БРИТАНСКА И ФРАНЦУСКА ВОЈСКА ПРИПРЕМИЛЕ ОФАНЗИВУ НА РЕЦИ </a:t>
            </a:r>
            <a:r>
              <a:rPr lang="sr-Cyrl-RS" b="1" dirty="0" smtClean="0">
                <a:solidFill>
                  <a:srgbClr val="00B0F0"/>
                </a:solidFill>
              </a:rPr>
              <a:t>СОМИ </a:t>
            </a:r>
            <a:r>
              <a:rPr lang="sr-Cyrl-RS" b="1" dirty="0" smtClean="0">
                <a:solidFill>
                  <a:schemeClr val="tx1"/>
                </a:solidFill>
              </a:rPr>
              <a:t>КАКО БИ ПОМОГЛЕ ОДБРАНУ ВЕРДЕНА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2)ИСТОЧНИ ФРОНТ:ВЕЛИКА ОФАНЗИВА РУСКЕ ВОЈСКЕ ПОД КОМАНДОМ ГЕНЕРАЛА </a:t>
            </a:r>
            <a:r>
              <a:rPr lang="sr-Cyrl-RS" b="1" dirty="0" smtClean="0">
                <a:solidFill>
                  <a:srgbClr val="FF0000"/>
                </a:solidFill>
              </a:rPr>
              <a:t>БРУСИЛОВА</a:t>
            </a:r>
            <a:r>
              <a:rPr lang="sr-Cyrl-RS" b="1" dirty="0" smtClean="0">
                <a:solidFill>
                  <a:schemeClr val="tx1"/>
                </a:solidFill>
              </a:rPr>
              <a:t> ДОВЕЛА ЈЕ АУСТРО-УГАРСКУ ПРЕД ПОРАЗ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1"/>
                </a:solidFill>
              </a:rPr>
              <a:t>У ЈЕСЕН 1916. ГОД. РУМУНИЈА ЈЕ УШЛА У РАТ НА СТРАНИ АНТАНТЕ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TM10001106[[fn=Bedž]]</Template>
  <TotalTime>120</TotalTime>
  <Words>512</Words>
  <Application>Microsoft Office PowerPoint</Application>
  <PresentationFormat>Široki ekran</PresentationFormat>
  <Paragraphs>75</Paragraphs>
  <Slides>12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Impact</vt:lpstr>
      <vt:lpstr>Times New Roman</vt:lpstr>
      <vt:lpstr>Wingdings</vt:lpstr>
      <vt:lpstr>Badge</vt:lpstr>
      <vt:lpstr>ИЗБИЈАЊЕ ПРВОГ СВЕТСКОГ РАТА И ПРВЕ РАТНЕ ГОДИНЕ</vt:lpstr>
      <vt:lpstr>*УЗРОЦИ РАТА И ЊЕГОВ ПОЧЕТАК*</vt:lpstr>
      <vt:lpstr>PowerPoint prezentacija</vt:lpstr>
      <vt:lpstr>Г</vt:lpstr>
      <vt:lpstr>ТОК РАТА 1914. ГОД</vt:lpstr>
      <vt:lpstr>е</vt:lpstr>
      <vt:lpstr>1</vt:lpstr>
      <vt:lpstr>НАСТАВАК РАТА 1915. ГОД.</vt:lpstr>
      <vt:lpstr>1916. – НАЈТЕЖА РАТНА ГОДИНА</vt:lpstr>
      <vt:lpstr>НОВИ НАЧИНИ И СРЕДСТВА ВОЂЕЊА РАТА</vt:lpstr>
      <vt:lpstr>1</vt:lpstr>
      <vt:lpstr>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ИЗБИЈАЊЕ ПРВОГ СВЕТСКОГ РАТА И ПРВЕ РАТНЕ ГОДИНЕ</dc:title>
  <dc:creator>Windows 10</dc:creator>
  <cp:lastModifiedBy>Windows 10</cp:lastModifiedBy>
  <cp:revision>16</cp:revision>
  <dcterms:created xsi:type="dcterms:W3CDTF">2018-11-07T10:04:30Z</dcterms:created>
  <dcterms:modified xsi:type="dcterms:W3CDTF">2018-11-13T21:34:16Z</dcterms:modified>
</cp:coreProperties>
</file>