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46"/>
  </p:notesMasterIdLst>
  <p:sldIdLst>
    <p:sldId id="483" r:id="rId3"/>
    <p:sldId id="274" r:id="rId4"/>
    <p:sldId id="275" r:id="rId5"/>
    <p:sldId id="488" r:id="rId6"/>
    <p:sldId id="489" r:id="rId7"/>
    <p:sldId id="447" r:id="rId8"/>
    <p:sldId id="487" r:id="rId9"/>
    <p:sldId id="328" r:id="rId10"/>
    <p:sldId id="370" r:id="rId11"/>
    <p:sldId id="486" r:id="rId12"/>
    <p:sldId id="450" r:id="rId13"/>
    <p:sldId id="452" r:id="rId14"/>
    <p:sldId id="451" r:id="rId15"/>
    <p:sldId id="490" r:id="rId16"/>
    <p:sldId id="455" r:id="rId17"/>
    <p:sldId id="491" r:id="rId18"/>
    <p:sldId id="449" r:id="rId19"/>
    <p:sldId id="492" r:id="rId20"/>
    <p:sldId id="371" r:id="rId21"/>
    <p:sldId id="493" r:id="rId22"/>
    <p:sldId id="475" r:id="rId23"/>
    <p:sldId id="494" r:id="rId24"/>
    <p:sldId id="480" r:id="rId25"/>
    <p:sldId id="495" r:id="rId26"/>
    <p:sldId id="496" r:id="rId27"/>
    <p:sldId id="481" r:id="rId28"/>
    <p:sldId id="501" r:id="rId29"/>
    <p:sldId id="503" r:id="rId30"/>
    <p:sldId id="504" r:id="rId31"/>
    <p:sldId id="505" r:id="rId32"/>
    <p:sldId id="506" r:id="rId33"/>
    <p:sldId id="507" r:id="rId34"/>
    <p:sldId id="508" r:id="rId35"/>
    <p:sldId id="509" r:id="rId36"/>
    <p:sldId id="510" r:id="rId37"/>
    <p:sldId id="502" r:id="rId38"/>
    <p:sldId id="482" r:id="rId39"/>
    <p:sldId id="392" r:id="rId40"/>
    <p:sldId id="498" r:id="rId41"/>
    <p:sldId id="499" r:id="rId42"/>
    <p:sldId id="395" r:id="rId43"/>
    <p:sldId id="500" r:id="rId44"/>
    <p:sldId id="417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6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CF4EAA-77C0-4E8D-BE04-EF0D1F0564AE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AB8A3D-ED2F-4F27-8B75-10DC04C40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46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FDC09-CF5E-4683-BFA8-175510F097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535F8C-C5CC-4D87-8DA2-9BB44A45F1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53247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49FEC-18A9-48BA-9B89-8DAA94E3F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10D1EE-38C4-41FB-B0C3-08EAE0B4A7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30291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F24092-1C3E-4EB5-886E-B67E0A98B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359EB6-CA9B-47C1-AED8-E12F954778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7176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FDC09-CF5E-4683-BFA8-175510F097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535F8C-C5CC-4D87-8DA2-9BB44A45F1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10174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C1A91-31E2-4BB6-8B97-F0408BBDA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03818-E25B-4B37-942C-A2105D062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86792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A12FE-A9A3-4479-97CE-A84EBBB9C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B0D15-4026-42A5-982B-11B7876D44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36325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73E86-0963-49D6-AC4F-213DF708A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91007-3F2B-4BC5-AA6C-851F223364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CDEF97-C4BC-4970-8072-F8A173DF7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94743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5E911-2C9B-4C16-94C6-62F3C14F5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DC53B0-3183-4053-8756-7B91973442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33809F-12E6-42D6-8008-7EFA148EF0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B08FF4-AA79-4A24-B54E-AA7B574039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1A2DA3-39C8-4712-87D5-CC3DDAD143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948743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64EFB-BEB6-4DF2-9B4B-DB0F6FF1E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374200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22785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71A34-36BA-4CBD-93DE-628AE28EC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6A3A4-00BF-4C57-B23C-4F9039069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D1CF46-E1AA-47C7-9A7F-C940954B7A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251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C1A91-31E2-4BB6-8B97-F0408BBDA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03818-E25B-4B37-942C-A2105D062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15197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A9336-20E6-4F3B-AE4B-5D7D52704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F01D11-151C-458D-A8CE-35DCC2F641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6A8133-AB1B-49EA-BDBE-8349066448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52060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49FEC-18A9-48BA-9B89-8DAA94E3F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10D1EE-38C4-41FB-B0C3-08EAE0B4A7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247931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F24092-1C3E-4EB5-886E-B67E0A98B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359EB6-CA9B-47C1-AED8-E12F954778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034279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563" y="0"/>
            <a:ext cx="10032437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/>
              <a:t>Click to edit Master title style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39616" y="1316766"/>
            <a:ext cx="9217024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653408" y="2218994"/>
            <a:ext cx="9217024" cy="3994316"/>
          </a:xfrm>
          <a:prstGeom prst="rect">
            <a:avLst/>
          </a:prstGeom>
        </p:spPr>
        <p:txBody>
          <a:bodyPr lIns="527987" anchor="t"/>
          <a:lstStyle>
            <a:lvl1pPr marL="0" indent="0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5553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A12FE-A9A3-4479-97CE-A84EBBB9C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B0D15-4026-42A5-982B-11B7876D44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7728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73E86-0963-49D6-AC4F-213DF708A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91007-3F2B-4BC5-AA6C-851F223364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CDEF97-C4BC-4970-8072-F8A173DF7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9127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5E911-2C9B-4C16-94C6-62F3C14F5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DC53B0-3183-4053-8756-7B91973442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33809F-12E6-42D6-8008-7EFA148EF0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B08FF4-AA79-4A24-B54E-AA7B574039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1A2DA3-39C8-4712-87D5-CC3DDAD143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18578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64EFB-BEB6-4DF2-9B4B-DB0F6FF1E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86882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984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71A34-36BA-4CBD-93DE-628AE28EC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6A3A4-00BF-4C57-B23C-4F9039069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D1CF46-E1AA-47C7-9A7F-C940954B7A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0738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A9336-20E6-4F3B-AE4B-5D7D52704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F01D11-151C-458D-A8CE-35DCC2F641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6A8133-AB1B-49EA-BDBE-8349066448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9537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5F8BA7-64C1-4BBD-856D-D29D2E5BA60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E8C4CB-0806-4AD9-A52A-1E043169A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F94344-0B42-4F44-97BA-9648C7744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3868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5F8BA7-64C1-4BBD-856D-D29D2E5BA60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" y="2"/>
            <a:ext cx="12191999" cy="6857999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E8C4CB-0806-4AD9-A52A-1E043169A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F94344-0B42-4F44-97BA-9648C7744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17744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 pattern&#10;&#10;Description automatically generated">
            <a:extLst>
              <a:ext uri="{FF2B5EF4-FFF2-40B4-BE49-F238E27FC236}">
                <a16:creationId xmlns:a16="http://schemas.microsoft.com/office/drawing/2014/main" id="{B74DE9D6-03BE-4698-9374-4A75ECEAAF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23" y="-482826"/>
            <a:ext cx="12191999" cy="6858000"/>
          </a:xfrm>
          <a:prstGeom prst="rect">
            <a:avLst/>
          </a:prstGeom>
        </p:spPr>
      </p:pic>
      <p:sp>
        <p:nvSpPr>
          <p:cNvPr id="22" name="Title 21">
            <a:extLst>
              <a:ext uri="{FF2B5EF4-FFF2-40B4-BE49-F238E27FC236}">
                <a16:creationId xmlns:a16="http://schemas.microsoft.com/office/drawing/2014/main" id="{695228AF-6371-41CF-AC82-058602BEB2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05642"/>
            <a:ext cx="9144000" cy="1747051"/>
          </a:xfrm>
        </p:spPr>
        <p:txBody>
          <a:bodyPr>
            <a:noAutofit/>
          </a:bodyPr>
          <a:lstStyle/>
          <a:p>
            <a:r>
              <a:rPr lang="sr-Cyrl-RS" sz="3600" dirty="0"/>
              <a:t>ПРАВИЛНИК О ОЦЕЊИВАЊУ УЧЕНИКА У ОСНОВНОМ ОБРАЗОВАЊУ И ВАСПИТАЊУ (’’Сл. Гласник РС’’ бр.10 од 09.02.2024.години)</a:t>
            </a:r>
            <a:endParaRPr lang="en-US" sz="3600" dirty="0"/>
          </a:p>
        </p:txBody>
      </p:sp>
      <p:sp>
        <p:nvSpPr>
          <p:cNvPr id="23" name="Subtitle 22">
            <a:extLst>
              <a:ext uri="{FF2B5EF4-FFF2-40B4-BE49-F238E27FC236}">
                <a16:creationId xmlns:a16="http://schemas.microsoft.com/office/drawing/2014/main" id="{8D2930DF-42FD-42BC-919D-5DE43FE52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728490"/>
            <a:ext cx="9144000" cy="640723"/>
          </a:xfrm>
        </p:spPr>
        <p:txBody>
          <a:bodyPr>
            <a:normAutofit/>
          </a:bodyPr>
          <a:lstStyle/>
          <a:p>
            <a:r>
              <a:rPr lang="sr-Cyrl-RS" dirty="0">
                <a:latin typeface="Cambria" panose="02040503050406030204" pitchFamily="18" charset="0"/>
                <a:ea typeface="Cambria" panose="02040503050406030204" pitchFamily="18" charset="0"/>
              </a:rPr>
              <a:t>20.03.2024.година,  Крушевац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81200" y="13285"/>
            <a:ext cx="85578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240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0843"/>
            <a:ext cx="10515600" cy="4206119"/>
          </a:xfrm>
        </p:spPr>
        <p:txBody>
          <a:bodyPr/>
          <a:lstStyle/>
          <a:p>
            <a:pPr>
              <a:buFontTx/>
              <a:buChar char="-"/>
            </a:pPr>
            <a:endParaRPr lang="sr-Cyrl-R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Tx/>
              <a:buChar char="-"/>
            </a:pPr>
            <a:endParaRPr lang="sr-Cyrl-R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Tx/>
              <a:buChar char="-"/>
            </a:pPr>
            <a:endParaRPr lang="sr-Cyrl-R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Tx/>
              <a:buChar char="-"/>
            </a:pPr>
            <a:endParaRPr lang="sr-Cyrl-R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Tx/>
              <a:buChar char="-"/>
            </a:pPr>
            <a:endParaRPr lang="sr-Cyrl-R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Tx/>
              <a:buChar char="-"/>
            </a:pPr>
            <a:endParaRPr lang="sr-Cyrl-R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Tx/>
              <a:buChar char="-"/>
            </a:pPr>
            <a:endParaRPr lang="sr-Cyrl-R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sr-Cyrl-R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290878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sr-Cyrl-RS" sz="3100" dirty="0">
                <a:latin typeface="+mn-lt"/>
              </a:rPr>
              <a:t>У току полугодишта ученик се оцењује најм</a:t>
            </a:r>
            <a:r>
              <a:rPr lang="sr-Latn-RS" sz="3100" dirty="0">
                <a:latin typeface="+mn-lt"/>
              </a:rPr>
              <a:t>a</a:t>
            </a:r>
            <a:r>
              <a:rPr lang="sr-Cyrl-RS" sz="3100" dirty="0">
                <a:latin typeface="+mn-lt"/>
              </a:rPr>
              <a:t>ње једном на основу усмене провере постигнућа.</a:t>
            </a:r>
            <a:br>
              <a:rPr lang="sr-Cyrl-RS" sz="3100" dirty="0">
                <a:latin typeface="+mn-lt"/>
              </a:rPr>
            </a:br>
            <a:r>
              <a:rPr lang="sr-Cyrl-RS" sz="3100" dirty="0">
                <a:latin typeface="+mn-lt"/>
              </a:rPr>
              <a:t>Распоред писмених задатака и провера дужих од 15 минута, уписује се у </a:t>
            </a:r>
            <a:r>
              <a:rPr lang="sr-Latn-RS" sz="3100" dirty="0">
                <a:latin typeface="+mn-lt"/>
              </a:rPr>
              <a:t>e</a:t>
            </a:r>
            <a:r>
              <a:rPr lang="sr-Cyrl-RS" sz="3100" dirty="0">
                <a:latin typeface="+mn-lt"/>
              </a:rPr>
              <a:t>с дневник и објављује за свако одељење на огласној табли и званичној интернет страни школе до краја треће недеље на почетку сваког полугодишта.</a:t>
            </a:r>
            <a:br>
              <a:rPr lang="sr-Cyrl-RS" sz="3100" dirty="0">
                <a:latin typeface="+mn-lt"/>
              </a:rPr>
            </a:br>
            <a:r>
              <a:rPr lang="sr-Cyrl-RS" sz="3100" dirty="0">
                <a:latin typeface="+mn-lt"/>
              </a:rPr>
              <a:t>Распоредом писмених задатака и писмених провера у наставној недељи може да е планира:</a:t>
            </a:r>
            <a:br>
              <a:rPr lang="sr-Cyrl-RS" sz="3100" dirty="0">
                <a:latin typeface="+mn-lt"/>
              </a:rPr>
            </a:br>
            <a:r>
              <a:rPr lang="sr-Cyrl-RS" sz="3100" dirty="0">
                <a:latin typeface="+mn-lt"/>
              </a:rPr>
              <a:t>ЈЕДНА ПИСМЕНА ПРОВЕРА У ДАНУ;</a:t>
            </a:r>
            <a:br>
              <a:rPr lang="sr-Cyrl-RS" sz="3100" dirty="0">
                <a:latin typeface="+mn-lt"/>
              </a:rPr>
            </a:br>
            <a:r>
              <a:rPr lang="sr-Cyrl-RS" sz="3100" dirty="0">
                <a:latin typeface="+mn-lt"/>
              </a:rPr>
              <a:t>ЈЕДАН ПИСМЕНИ ЗАДАТАК И ЈОШ ДВЕ ПИСМЕНЕ ПРОВЕРЕ У НАСТАВНОЈ НЕДЕЉИ;</a:t>
            </a:r>
            <a:br>
              <a:rPr lang="sr-Cyrl-RS" sz="3100" dirty="0">
                <a:latin typeface="+mn-lt"/>
              </a:rPr>
            </a:br>
            <a:r>
              <a:rPr lang="sr-Cyrl-RS" sz="3100" dirty="0">
                <a:latin typeface="+mn-lt"/>
              </a:rPr>
              <a:t>Распоред утврђује директор на предлог одељењског већа. Може се и мењати на исти начин како се и доноси.</a:t>
            </a:r>
            <a:endParaRPr lang="en-US" sz="3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75851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5C3201B-8A06-48F8-B919-54E23D09BD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4341" y="552893"/>
            <a:ext cx="10796631" cy="6194749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+mj-lt"/>
                <a:ea typeface="Cambria" pitchFamily="18" charset="0"/>
              </a:rPr>
              <a:t>ПИСМЕНЕ ПРОВЕРЕ постигнућа у трајању од 15 минта обављају се без најаве. Евидентирају се у педагошкој документацији. За ове оцене не узима се аритметичка средина, нити се уписују у дневник., али се узима приликом закључивања оцене ученика, а у најбољем интересу ученика.</a:t>
            </a:r>
          </a:p>
          <a:p>
            <a:pPr algn="just"/>
            <a:r>
              <a:rPr lang="ru-RU" i="1" u="sng" dirty="0">
                <a:latin typeface="+mj-lt"/>
                <a:ea typeface="Cambria" pitchFamily="18" charset="0"/>
              </a:rPr>
              <a:t>Оцена из писмене провере постигнућа</a:t>
            </a:r>
            <a:r>
              <a:rPr lang="ru-RU" dirty="0">
                <a:latin typeface="+mj-lt"/>
                <a:ea typeface="Cambria" pitchFamily="18" charset="0"/>
              </a:rPr>
              <a:t>  дужих од 15 минута, уписују се у дневник </a:t>
            </a:r>
            <a:r>
              <a:rPr lang="ru-RU" i="1" u="sng" dirty="0">
                <a:latin typeface="+mj-lt"/>
                <a:ea typeface="Cambria" pitchFamily="18" charset="0"/>
              </a:rPr>
              <a:t>у року од 8 дана од дана провере</a:t>
            </a:r>
            <a:r>
              <a:rPr lang="ru-RU" dirty="0">
                <a:latin typeface="+mj-lt"/>
                <a:ea typeface="Cambria" pitchFamily="18" charset="0"/>
              </a:rPr>
              <a:t>.</a:t>
            </a:r>
          </a:p>
          <a:p>
            <a:pPr algn="just"/>
            <a:r>
              <a:rPr lang="ru-RU" i="1" u="sng" dirty="0">
                <a:latin typeface="+mj-lt"/>
                <a:ea typeface="Cambria" pitchFamily="18" charset="0"/>
              </a:rPr>
              <a:t>Ако више од половине ученика у одељењу добије негативну оцену, писмена провера се поништава за ученика који је добио негативну оцену, а може се поништити  и за ученике који су незадовољни оценом.</a:t>
            </a:r>
          </a:p>
        </p:txBody>
      </p:sp>
    </p:spTree>
    <p:extLst>
      <p:ext uri="{BB962C8B-B14F-4D97-AF65-F5344CB8AC3E}">
        <p14:creationId xmlns:p14="http://schemas.microsoft.com/office/powerpoint/2010/main" val="1333869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5C3201B-8A06-48F8-B919-54E23D09BD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4675" y="552893"/>
            <a:ext cx="10737908" cy="6194749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+mj-lt"/>
                <a:ea typeface="Cambria" pitchFamily="18" charset="0"/>
              </a:rPr>
              <a:t>Предметни наставник може организовати групу ученика истог разреда, а различитих одељења. У том случају се организује допунска настава и анализирају разлози лошег успеха. Накнадна провера се најваљује намјање три дана унапред.</a:t>
            </a:r>
          </a:p>
          <a:p>
            <a:pPr algn="just"/>
            <a:r>
              <a:rPr lang="ru-RU" dirty="0">
                <a:latin typeface="+mj-lt"/>
                <a:ea typeface="Cambria" pitchFamily="18" charset="0"/>
              </a:rPr>
              <a:t>За ученикеа који оправдано изостанане од 11-15 радних дана у континуитету, школа је дужна да направи план оцењивања и да о томе обеавести ученика и родитеља., имајући у виду најбољи интерес ученика.</a:t>
            </a:r>
          </a:p>
          <a:p>
            <a:pPr algn="just"/>
            <a:r>
              <a:rPr lang="ru-RU" dirty="0">
                <a:latin typeface="+mj-lt"/>
                <a:ea typeface="Cambria" pitchFamily="18" charset="0"/>
              </a:rPr>
              <a:t>УЧЕНИК, ИЛИ РОДИТЕЉ ИМАЈУ ПРАВО НА УВИД У ПИСМЕНИ РАДИ ОБРАЗЛОЖЕЊЕ ОЦЕНЕ. ПИСМЕНИ РАД СЕ ЧУВА У ШКОЛИ ДО КРАЈА ТЕКУЋЕ ШКОЛ.ГОДИНЕ.</a:t>
            </a:r>
          </a:p>
          <a:p>
            <a:pPr algn="just"/>
            <a:r>
              <a:rPr lang="ru-RU" dirty="0">
                <a:latin typeface="+mj-lt"/>
                <a:ea typeface="Cambria" pitchFamily="18" charset="0"/>
              </a:rPr>
              <a:t>Предметни наставник обавештава најкасније 5 дана раније о садржајима програма који ће се писмено проверавати.</a:t>
            </a:r>
          </a:p>
        </p:txBody>
      </p:sp>
    </p:spTree>
    <p:extLst>
      <p:ext uri="{BB962C8B-B14F-4D97-AF65-F5344CB8AC3E}">
        <p14:creationId xmlns:p14="http://schemas.microsoft.com/office/powerpoint/2010/main" val="2319629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5C3201B-8A06-48F8-B919-54E23D09BD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2552" y="1400961"/>
            <a:ext cx="10544198" cy="454683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+mj-lt"/>
                <a:ea typeface="Cambria" pitchFamily="18" charset="0"/>
              </a:rPr>
              <a:t>ОПИСНА ОЦЕНА ИЗ ВЛАДАЊА У 1.РАЗРЕД НА ПОЛОГОДИШТУ И НА КРАЈУ ГОДИНЕ и садржи однос однос према школским обавезама и сопственим правима и обавезама и садржи васпитну препоруку:</a:t>
            </a:r>
          </a:p>
          <a:p>
            <a:pPr marL="0" indent="0" algn="just">
              <a:buNone/>
            </a:pPr>
            <a:r>
              <a:rPr lang="ru-RU" dirty="0">
                <a:latin typeface="+mj-lt"/>
                <a:ea typeface="Cambria" pitchFamily="18" charset="0"/>
              </a:rPr>
              <a:t>1) у потпуности извршава обавезе у школи;</a:t>
            </a:r>
          </a:p>
          <a:p>
            <a:pPr marL="0" indent="0" algn="just">
              <a:buNone/>
            </a:pPr>
            <a:r>
              <a:rPr lang="ru-RU" dirty="0">
                <a:latin typeface="+mj-lt"/>
                <a:ea typeface="Cambria" pitchFamily="18" charset="0"/>
              </a:rPr>
              <a:t>2)углавном извршава обавезе у школе;</a:t>
            </a:r>
          </a:p>
          <a:p>
            <a:pPr marL="0" indent="0" algn="just">
              <a:buNone/>
            </a:pPr>
            <a:r>
              <a:rPr lang="ru-RU" dirty="0">
                <a:latin typeface="+mj-lt"/>
                <a:ea typeface="Cambria" pitchFamily="18" charset="0"/>
              </a:rPr>
              <a:t>3)делимично извршава овбавезе у школи;</a:t>
            </a:r>
          </a:p>
          <a:p>
            <a:pPr marL="0" indent="0" algn="just">
              <a:buNone/>
            </a:pPr>
            <a:r>
              <a:rPr lang="ru-RU" dirty="0">
                <a:latin typeface="+mj-lt"/>
                <a:ea typeface="Cambria" pitchFamily="18" charset="0"/>
              </a:rPr>
              <a:t>4)углавном не извршава обавезе;</a:t>
            </a:r>
          </a:p>
          <a:p>
            <a:pPr marL="0" indent="0" algn="just">
              <a:buNone/>
            </a:pPr>
            <a:r>
              <a:rPr lang="ru-RU" dirty="0">
                <a:latin typeface="+mj-lt"/>
                <a:ea typeface="Cambria" pitchFamily="18" charset="0"/>
              </a:rPr>
              <a:t>5)не извршава обавезе у школи.</a:t>
            </a:r>
          </a:p>
          <a:p>
            <a:pPr algn="just"/>
            <a:endParaRPr lang="ru-RU" b="1" dirty="0"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553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BED5179-94F7-956B-C804-246FA2792E3B}"/>
              </a:ext>
            </a:extLst>
          </p:cNvPr>
          <p:cNvSpPr txBox="1"/>
          <p:nvPr/>
        </p:nvSpPr>
        <p:spPr>
          <a:xfrm>
            <a:off x="798352" y="1580649"/>
            <a:ext cx="10595296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Опис понашања према другим ученицима, запосленима,школ.имовини, имовини других лица и широј средини јесте:</a:t>
            </a:r>
          </a:p>
          <a:p>
            <a:r>
              <a:rPr lang="ru-RU" sz="2800" dirty="0">
                <a:solidFill>
                  <a:schemeClr val="bg1"/>
                </a:solidFill>
              </a:rPr>
              <a:t>1)представља позитиван пример другима својим односом;</a:t>
            </a:r>
          </a:p>
          <a:p>
            <a:r>
              <a:rPr lang="ru-RU" sz="2800" dirty="0">
                <a:solidFill>
                  <a:schemeClr val="bg1"/>
                </a:solidFill>
              </a:rPr>
              <a:t>2)има најчешће коректан однос,</a:t>
            </a:r>
          </a:p>
          <a:p>
            <a:r>
              <a:rPr lang="ru-RU" sz="2800" dirty="0">
                <a:solidFill>
                  <a:schemeClr val="bg1"/>
                </a:solidFill>
              </a:rPr>
              <a:t>3)понекад се непримерено односи;</a:t>
            </a:r>
          </a:p>
          <a:p>
            <a:r>
              <a:rPr lang="ru-RU" sz="2800" dirty="0">
                <a:solidFill>
                  <a:schemeClr val="bg1"/>
                </a:solidFill>
              </a:rPr>
              <a:t>4)често има непримерен однос;</a:t>
            </a:r>
          </a:p>
          <a:p>
            <a:r>
              <a:rPr lang="ru-RU" sz="2800" dirty="0">
                <a:solidFill>
                  <a:schemeClr val="bg1"/>
                </a:solidFill>
              </a:rPr>
              <a:t>5)најчешће има непримерен однос.</a:t>
            </a:r>
            <a:endParaRPr lang="sr-Latn-R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770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5C3201B-8A06-48F8-B919-54E23D09BD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3398" y="606056"/>
            <a:ext cx="10712741" cy="597146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RS" b="1" dirty="0">
                <a:latin typeface="+mj-lt"/>
                <a:ea typeface="Cambria" panose="02040503050406030204" pitchFamily="18" charset="0"/>
              </a:rPr>
              <a:t>Оцене из владања због неоправданих изостанака су појединачне и саставни су део закључне оцене из владања</a:t>
            </a:r>
            <a:r>
              <a:rPr lang="en-US" b="1" dirty="0">
                <a:latin typeface="+mj-lt"/>
                <a:ea typeface="Cambria" panose="02040503050406030204" pitchFamily="18" charset="0"/>
              </a:rPr>
              <a:t>.</a:t>
            </a:r>
            <a:endParaRPr lang="sr-Cyrl-RS" b="1" dirty="0">
              <a:latin typeface="+mj-lt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dirty="0" err="1">
                <a:latin typeface="+mj-lt"/>
              </a:rPr>
              <a:t>Појединачна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бројчана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оцена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из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владања</a:t>
            </a:r>
            <a:r>
              <a:rPr lang="en-US" dirty="0">
                <a:latin typeface="+mj-lt"/>
              </a:rPr>
              <a:t> у </a:t>
            </a:r>
            <a:r>
              <a:rPr lang="en-US" dirty="0" err="1">
                <a:latin typeface="+mj-lt"/>
              </a:rPr>
              <a:t>току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полугодишта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утврђује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се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на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основу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следећих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критеријума</a:t>
            </a:r>
            <a:r>
              <a:rPr lang="en-US" dirty="0">
                <a:latin typeface="+mj-lt"/>
              </a:rPr>
              <a:t>:</a:t>
            </a:r>
          </a:p>
          <a:p>
            <a:pPr marL="0" indent="0">
              <a:buNone/>
            </a:pPr>
            <a:r>
              <a:rPr lang="en-US" b="1" u="sng" dirty="0">
                <a:latin typeface="+mj-lt"/>
              </a:rPr>
              <a:t>1) </a:t>
            </a:r>
            <a:r>
              <a:rPr lang="en-US" b="1" u="sng" dirty="0" err="1">
                <a:latin typeface="+mj-lt"/>
              </a:rPr>
              <a:t>Оцену</a:t>
            </a:r>
            <a:r>
              <a:rPr lang="en-US" b="1" u="sng" dirty="0">
                <a:latin typeface="+mj-lt"/>
              </a:rPr>
              <a:t> </a:t>
            </a:r>
            <a:r>
              <a:rPr lang="en-US" b="1" u="sng" dirty="0" err="1">
                <a:latin typeface="+mj-lt"/>
              </a:rPr>
              <a:t>примерно</a:t>
            </a:r>
            <a:r>
              <a:rPr lang="en-US" b="1" u="sng" dirty="0">
                <a:latin typeface="+mj-lt"/>
              </a:rPr>
              <a:t> (5) </a:t>
            </a:r>
            <a:r>
              <a:rPr lang="en-US" b="1" u="sng" dirty="0" err="1">
                <a:latin typeface="+mj-lt"/>
              </a:rPr>
              <a:t>добија</a:t>
            </a:r>
            <a:r>
              <a:rPr lang="en-US" b="1" u="sng" dirty="0">
                <a:latin typeface="+mj-lt"/>
              </a:rPr>
              <a:t> </a:t>
            </a:r>
            <a:r>
              <a:rPr lang="en-US" b="1" u="sng" dirty="0" err="1">
                <a:latin typeface="+mj-lt"/>
              </a:rPr>
              <a:t>ученик</a:t>
            </a:r>
            <a:r>
              <a:rPr lang="en-US" b="1" u="sng" dirty="0">
                <a:latin typeface="+mj-lt"/>
              </a:rPr>
              <a:t> </a:t>
            </a:r>
            <a:r>
              <a:rPr lang="en-US" b="1" u="sng" dirty="0" err="1">
                <a:latin typeface="+mj-lt"/>
              </a:rPr>
              <a:t>који</a:t>
            </a:r>
            <a:r>
              <a:rPr lang="en-US" b="1" u="sng" dirty="0">
                <a:latin typeface="+mj-lt"/>
              </a:rPr>
              <a:t> </a:t>
            </a:r>
            <a:r>
              <a:rPr lang="en-US" b="1" u="sng" dirty="0" err="1">
                <a:latin typeface="+mj-lt"/>
              </a:rPr>
              <a:t>је</a:t>
            </a:r>
            <a:r>
              <a:rPr lang="en-US" b="1" u="sng" dirty="0">
                <a:latin typeface="+mj-lt"/>
              </a:rPr>
              <a:t> </a:t>
            </a:r>
            <a:r>
              <a:rPr lang="en-US" b="1" u="sng" dirty="0" err="1">
                <a:latin typeface="+mj-lt"/>
              </a:rPr>
              <a:t>остварио</a:t>
            </a:r>
            <a:r>
              <a:rPr lang="en-US" b="1" u="sng" dirty="0">
                <a:latin typeface="+mj-lt"/>
              </a:rPr>
              <a:t> </a:t>
            </a:r>
            <a:r>
              <a:rPr lang="en-US" b="1" u="sng" dirty="0" err="1">
                <a:latin typeface="+mj-lt"/>
              </a:rPr>
              <a:t>следеће</a:t>
            </a:r>
            <a:r>
              <a:rPr lang="en-US" b="1" u="sng" dirty="0">
                <a:latin typeface="+mj-lt"/>
              </a:rPr>
              <a:t> </a:t>
            </a:r>
            <a:r>
              <a:rPr lang="en-US" b="1" u="sng" dirty="0" err="1">
                <a:latin typeface="+mj-lt"/>
              </a:rPr>
              <a:t>услове</a:t>
            </a:r>
            <a:r>
              <a:rPr lang="en-US" b="1" u="sng" dirty="0">
                <a:latin typeface="+mj-lt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– </a:t>
            </a:r>
            <a:r>
              <a:rPr lang="en-US" dirty="0" err="1">
                <a:latin typeface="+mj-lt"/>
              </a:rPr>
              <a:t>истиче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се</a:t>
            </a:r>
            <a:r>
              <a:rPr lang="en-US" dirty="0">
                <a:latin typeface="+mj-lt"/>
              </a:rPr>
              <a:t> у </a:t>
            </a:r>
            <a:r>
              <a:rPr lang="en-US" dirty="0" err="1">
                <a:latin typeface="+mj-lt"/>
              </a:rPr>
              <a:t>извршавању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школских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обавеза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које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се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односе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на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наставу</a:t>
            </a:r>
            <a:r>
              <a:rPr lang="en-US" dirty="0">
                <a:latin typeface="+mj-lt"/>
              </a:rPr>
              <a:t> и </a:t>
            </a:r>
            <a:r>
              <a:rPr lang="en-US" dirty="0" err="1">
                <a:latin typeface="+mj-lt"/>
              </a:rPr>
              <a:t>друге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облике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рада</a:t>
            </a:r>
            <a:r>
              <a:rPr lang="en-US" dirty="0">
                <a:latin typeface="+mj-lt"/>
              </a:rPr>
              <a:t> и </a:t>
            </a:r>
            <a:r>
              <a:rPr lang="en-US" dirty="0" err="1">
                <a:latin typeface="+mj-lt"/>
              </a:rPr>
              <a:t>испуњава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их</a:t>
            </a:r>
            <a:r>
              <a:rPr lang="en-US" dirty="0">
                <a:latin typeface="+mj-lt"/>
              </a:rPr>
              <a:t> у </a:t>
            </a:r>
            <a:r>
              <a:rPr lang="en-US" dirty="0" err="1">
                <a:latin typeface="+mj-lt"/>
              </a:rPr>
              <a:t>потпуности</a:t>
            </a:r>
            <a:r>
              <a:rPr lang="en-US" dirty="0">
                <a:latin typeface="+mj-lt"/>
              </a:rPr>
              <a:t> и </a:t>
            </a:r>
            <a:r>
              <a:rPr lang="en-US" dirty="0" err="1">
                <a:latin typeface="+mj-lt"/>
              </a:rPr>
              <a:t>правовремено</a:t>
            </a:r>
            <a:r>
              <a:rPr lang="en-US" dirty="0">
                <a:latin typeface="+mj-lt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– </a:t>
            </a:r>
            <a:r>
              <a:rPr lang="en-US" dirty="0" err="1">
                <a:latin typeface="+mj-lt"/>
              </a:rPr>
              <a:t>поштује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правила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понашања</a:t>
            </a:r>
            <a:r>
              <a:rPr lang="en-US" dirty="0">
                <a:latin typeface="+mj-lt"/>
              </a:rPr>
              <a:t> и </a:t>
            </a:r>
            <a:r>
              <a:rPr lang="en-US" dirty="0" err="1">
                <a:latin typeface="+mj-lt"/>
              </a:rPr>
              <a:t>мере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безбедности</a:t>
            </a:r>
            <a:r>
              <a:rPr lang="en-US" dirty="0">
                <a:latin typeface="+mj-lt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968154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C975D7A-66CC-FE9D-421D-F79908250CF3}"/>
              </a:ext>
            </a:extLst>
          </p:cNvPr>
          <p:cNvSpPr txBox="1"/>
          <p:nvPr/>
        </p:nvSpPr>
        <p:spPr>
          <a:xfrm>
            <a:off x="947956" y="665762"/>
            <a:ext cx="1032684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+mj-lt"/>
              </a:rPr>
              <a:t>– представља позитиван пример за угледање, истиче се у развоју и неговању атмосфере другарства и конструктивног решавања конфликата у вршњачкој популацији;</a:t>
            </a:r>
          </a:p>
          <a:p>
            <a:r>
              <a:rPr lang="ru-RU" sz="2800" dirty="0">
                <a:solidFill>
                  <a:schemeClr val="bg1"/>
                </a:solidFill>
                <a:latin typeface="+mj-lt"/>
              </a:rPr>
              <a:t>– своје ставове брани аргументовано водећи рачуна о осећањима других и усвојеним правилима понашања;</a:t>
            </a:r>
          </a:p>
          <a:p>
            <a:r>
              <a:rPr lang="ru-RU" sz="2800" dirty="0">
                <a:solidFill>
                  <a:schemeClr val="bg1"/>
                </a:solidFill>
                <a:latin typeface="+mj-lt"/>
              </a:rPr>
              <a:t>– својим понашањем и иницијативама које покреће, промовише позитивне вредности, толеранцију, хуманост, солидарност и одговорност према себи, другима и окружењу;</a:t>
            </a:r>
          </a:p>
          <a:p>
            <a:r>
              <a:rPr lang="ru-RU" sz="2800" dirty="0">
                <a:solidFill>
                  <a:schemeClr val="bg1"/>
                </a:solidFill>
                <a:latin typeface="+mj-lt"/>
              </a:rPr>
              <a:t>– с поштовањем и уважавањем се односи према запосленима у школи и у другим организацијама;</a:t>
            </a:r>
          </a:p>
          <a:p>
            <a:r>
              <a:rPr lang="ru-RU" sz="2800" dirty="0">
                <a:solidFill>
                  <a:schemeClr val="bg1"/>
                </a:solidFill>
                <a:latin typeface="+mj-lt"/>
              </a:rPr>
              <a:t>– поштује школску имовину и имовину других;</a:t>
            </a:r>
          </a:p>
          <a:p>
            <a:r>
              <a:rPr lang="ru-RU" sz="2800" dirty="0">
                <a:solidFill>
                  <a:schemeClr val="bg1"/>
                </a:solidFill>
                <a:latin typeface="+mj-lt"/>
              </a:rPr>
              <a:t>– има активан однос према очувању и заштити животне средине.</a:t>
            </a:r>
          </a:p>
        </p:txBody>
      </p:sp>
    </p:spTree>
    <p:extLst>
      <p:ext uri="{BB962C8B-B14F-4D97-AF65-F5344CB8AC3E}">
        <p14:creationId xmlns:p14="http://schemas.microsoft.com/office/powerpoint/2010/main" val="42150168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5C3201B-8A06-48F8-B919-54E23D09BD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5529" y="662730"/>
            <a:ext cx="10754436" cy="6084912"/>
          </a:xfrm>
        </p:spPr>
        <p:txBody>
          <a:bodyPr>
            <a:normAutofit/>
          </a:bodyPr>
          <a:lstStyle/>
          <a:p>
            <a:endParaRPr lang="sr-Cyrl-RS" sz="3200" dirty="0"/>
          </a:p>
          <a:p>
            <a:pPr marL="0" indent="0">
              <a:buNone/>
            </a:pPr>
            <a:r>
              <a:rPr lang="en-US" dirty="0">
                <a:latin typeface="+mj-lt"/>
              </a:rPr>
              <a:t>2) </a:t>
            </a:r>
            <a:r>
              <a:rPr lang="en-US" b="1" u="sng" dirty="0" err="1">
                <a:latin typeface="+mj-lt"/>
              </a:rPr>
              <a:t>Оцену</a:t>
            </a:r>
            <a:r>
              <a:rPr lang="en-US" b="1" u="sng" dirty="0">
                <a:latin typeface="+mj-lt"/>
              </a:rPr>
              <a:t> </a:t>
            </a:r>
            <a:r>
              <a:rPr lang="en-US" b="1" u="sng" dirty="0" err="1">
                <a:latin typeface="+mj-lt"/>
              </a:rPr>
              <a:t>врло</a:t>
            </a:r>
            <a:r>
              <a:rPr lang="en-US" b="1" u="sng" dirty="0">
                <a:latin typeface="+mj-lt"/>
              </a:rPr>
              <a:t> </a:t>
            </a:r>
            <a:r>
              <a:rPr lang="en-US" b="1" u="sng" dirty="0" err="1">
                <a:latin typeface="+mj-lt"/>
              </a:rPr>
              <a:t>добро</a:t>
            </a:r>
            <a:r>
              <a:rPr lang="en-US" b="1" u="sng" dirty="0">
                <a:latin typeface="+mj-lt"/>
              </a:rPr>
              <a:t> (4) </a:t>
            </a:r>
            <a:r>
              <a:rPr lang="en-US" b="1" u="sng" dirty="0" err="1">
                <a:latin typeface="+mj-lt"/>
              </a:rPr>
              <a:t>добија</a:t>
            </a:r>
            <a:r>
              <a:rPr lang="en-US" b="1" u="sng" dirty="0">
                <a:latin typeface="+mj-lt"/>
              </a:rPr>
              <a:t> </a:t>
            </a:r>
            <a:r>
              <a:rPr lang="en-US" b="1" u="sng" dirty="0" err="1">
                <a:latin typeface="+mj-lt"/>
              </a:rPr>
              <a:t>ученик</a:t>
            </a:r>
            <a:r>
              <a:rPr lang="en-US" b="1" u="sng" dirty="0">
                <a:latin typeface="+mj-lt"/>
              </a:rPr>
              <a:t> </a:t>
            </a:r>
            <a:r>
              <a:rPr lang="en-US" b="1" u="sng" dirty="0" err="1">
                <a:latin typeface="+mj-lt"/>
              </a:rPr>
              <a:t>који</a:t>
            </a:r>
            <a:r>
              <a:rPr lang="en-US" b="1" u="sng" dirty="0">
                <a:latin typeface="+mj-lt"/>
              </a:rPr>
              <a:t> </a:t>
            </a:r>
            <a:r>
              <a:rPr lang="en-US" b="1" u="sng" dirty="0" err="1">
                <a:latin typeface="+mj-lt"/>
              </a:rPr>
              <a:t>је</a:t>
            </a:r>
            <a:r>
              <a:rPr lang="en-US" b="1" u="sng" dirty="0">
                <a:latin typeface="+mj-lt"/>
              </a:rPr>
              <a:t> </a:t>
            </a:r>
            <a:r>
              <a:rPr lang="en-US" b="1" u="sng" dirty="0" err="1">
                <a:latin typeface="+mj-lt"/>
              </a:rPr>
              <a:t>остварио</a:t>
            </a:r>
            <a:r>
              <a:rPr lang="en-US" b="1" u="sng" dirty="0">
                <a:latin typeface="+mj-lt"/>
              </a:rPr>
              <a:t> </a:t>
            </a:r>
            <a:r>
              <a:rPr lang="en-US" b="1" u="sng" dirty="0" err="1">
                <a:latin typeface="+mj-lt"/>
              </a:rPr>
              <a:t>следеће</a:t>
            </a:r>
            <a:r>
              <a:rPr lang="en-US" b="1" u="sng" dirty="0">
                <a:latin typeface="+mj-lt"/>
              </a:rPr>
              <a:t> </a:t>
            </a:r>
            <a:r>
              <a:rPr lang="en-US" b="1" u="sng" dirty="0" err="1">
                <a:latin typeface="+mj-lt"/>
              </a:rPr>
              <a:t>услове</a:t>
            </a:r>
            <a:r>
              <a:rPr lang="en-US" b="1" u="sng" dirty="0">
                <a:latin typeface="+mj-lt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– </a:t>
            </a:r>
            <a:r>
              <a:rPr lang="en-US" dirty="0" err="1">
                <a:latin typeface="+mj-lt"/>
              </a:rPr>
              <a:t>углавном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извршава</a:t>
            </a:r>
            <a:r>
              <a:rPr lang="en-US" dirty="0">
                <a:latin typeface="+mj-lt"/>
              </a:rPr>
              <a:t> и </a:t>
            </a:r>
            <a:r>
              <a:rPr lang="en-US" dirty="0" err="1">
                <a:latin typeface="+mj-lt"/>
              </a:rPr>
              <a:t>испуњава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школске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обавезе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које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се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односе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на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наставу</a:t>
            </a:r>
            <a:r>
              <a:rPr lang="en-US" dirty="0">
                <a:latin typeface="+mj-lt"/>
              </a:rPr>
              <a:t> и </a:t>
            </a:r>
            <a:r>
              <a:rPr lang="en-US" dirty="0" err="1">
                <a:latin typeface="+mj-lt"/>
              </a:rPr>
              <a:t>друге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облике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рада</a:t>
            </a:r>
            <a:r>
              <a:rPr lang="en-US" dirty="0">
                <a:latin typeface="+mj-lt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– </a:t>
            </a:r>
            <a:r>
              <a:rPr lang="en-US" dirty="0" err="1">
                <a:latin typeface="+mj-lt"/>
              </a:rPr>
              <a:t>углавном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поштује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правила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понашања</a:t>
            </a:r>
            <a:r>
              <a:rPr lang="en-US" dirty="0">
                <a:latin typeface="+mj-lt"/>
              </a:rPr>
              <a:t> и </a:t>
            </a:r>
            <a:r>
              <a:rPr lang="en-US" dirty="0" err="1">
                <a:latin typeface="+mj-lt"/>
              </a:rPr>
              <a:t>мере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безбедности</a:t>
            </a:r>
            <a:r>
              <a:rPr lang="en-US" dirty="0">
                <a:latin typeface="+mj-lt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– </a:t>
            </a:r>
            <a:r>
              <a:rPr lang="en-US" dirty="0" err="1">
                <a:latin typeface="+mj-lt"/>
              </a:rPr>
              <a:t>има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коректан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однос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према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другим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ученицима</a:t>
            </a:r>
            <a:r>
              <a:rPr lang="en-US" dirty="0">
                <a:latin typeface="+mj-lt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– </a:t>
            </a:r>
            <a:r>
              <a:rPr lang="en-US" dirty="0" err="1">
                <a:latin typeface="+mj-lt"/>
              </a:rPr>
              <a:t>прихвата</a:t>
            </a:r>
            <a:r>
              <a:rPr lang="en-US" dirty="0">
                <a:latin typeface="+mj-lt"/>
              </a:rPr>
              <a:t> и </a:t>
            </a:r>
            <a:r>
              <a:rPr lang="en-US" dirty="0" err="1">
                <a:latin typeface="+mj-lt"/>
              </a:rPr>
              <a:t>примењује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правила</a:t>
            </a:r>
            <a:r>
              <a:rPr lang="en-US" dirty="0">
                <a:latin typeface="+mj-lt"/>
              </a:rPr>
              <a:t> у </a:t>
            </a:r>
            <a:r>
              <a:rPr lang="en-US" dirty="0" err="1">
                <a:latin typeface="+mj-lt"/>
              </a:rPr>
              <a:t>неговању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атмосфере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другарства</a:t>
            </a:r>
            <a:r>
              <a:rPr lang="en-US" dirty="0">
                <a:latin typeface="+mj-lt"/>
              </a:rPr>
              <a:t> и </a:t>
            </a:r>
            <a:r>
              <a:rPr lang="en-US" dirty="0" err="1">
                <a:latin typeface="+mj-lt"/>
              </a:rPr>
              <a:t>конструктивног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решавања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конфликата</a:t>
            </a:r>
            <a:r>
              <a:rPr lang="en-US" dirty="0">
                <a:latin typeface="+mj-lt"/>
              </a:rPr>
              <a:t> у </a:t>
            </a:r>
            <a:r>
              <a:rPr lang="en-US" dirty="0" err="1">
                <a:latin typeface="+mj-lt"/>
              </a:rPr>
              <a:t>вршњачкој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популацији</a:t>
            </a:r>
            <a:r>
              <a:rPr lang="en-US" dirty="0">
                <a:latin typeface="+mj-lt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– </a:t>
            </a:r>
            <a:r>
              <a:rPr lang="en-US" dirty="0" err="1">
                <a:latin typeface="+mj-lt"/>
              </a:rPr>
              <a:t>бранећи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своје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ставове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мање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води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рачуна</a:t>
            </a:r>
            <a:r>
              <a:rPr lang="en-US" dirty="0">
                <a:latin typeface="+mj-lt"/>
              </a:rPr>
              <a:t> о </a:t>
            </a:r>
            <a:r>
              <a:rPr lang="en-US" dirty="0" err="1">
                <a:latin typeface="+mj-lt"/>
              </a:rPr>
              <a:t>усвојеним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правилима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понашања</a:t>
            </a:r>
            <a:r>
              <a:rPr lang="en-US" dirty="0">
                <a:latin typeface="+mj-lt"/>
              </a:rPr>
              <a:t> и </a:t>
            </a:r>
            <a:r>
              <a:rPr lang="en-US" dirty="0" err="1">
                <a:latin typeface="+mj-lt"/>
              </a:rPr>
              <a:t>осећањима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других</a:t>
            </a:r>
            <a:r>
              <a:rPr lang="en-US" dirty="0">
                <a:latin typeface="+mj-lt"/>
              </a:rPr>
              <a:t>;</a:t>
            </a:r>
          </a:p>
          <a:p>
            <a:pPr algn="just"/>
            <a:endParaRPr lang="en-US" sz="3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9885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88E6557-A7C5-326A-869F-FADCCD9AD42E}"/>
              </a:ext>
            </a:extLst>
          </p:cNvPr>
          <p:cNvSpPr txBox="1"/>
          <p:nvPr/>
        </p:nvSpPr>
        <p:spPr>
          <a:xfrm>
            <a:off x="822121" y="1211619"/>
            <a:ext cx="1024295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+mj-lt"/>
              </a:rPr>
              <a:t>– својим понашањем и иницијативама подржава и промовише позитивне вредности, толеранцију, хуманост, солидарност и одговорност према себи, другима и окружењу;</a:t>
            </a:r>
          </a:p>
          <a:p>
            <a:r>
              <a:rPr lang="ru-RU" sz="2800" dirty="0">
                <a:solidFill>
                  <a:schemeClr val="bg1"/>
                </a:solidFill>
                <a:latin typeface="+mj-lt"/>
              </a:rPr>
              <a:t>– има коректан однос према запосленима у школи и у другим организацијама;</a:t>
            </a:r>
          </a:p>
          <a:p>
            <a:r>
              <a:rPr lang="ru-RU" sz="2800" dirty="0">
                <a:solidFill>
                  <a:schemeClr val="bg1"/>
                </a:solidFill>
                <a:latin typeface="+mj-lt"/>
              </a:rPr>
              <a:t>– преузима одговорност за своје поступке и коригује своје понашање након опомене или изречене васпитне мере;</a:t>
            </a:r>
          </a:p>
          <a:p>
            <a:r>
              <a:rPr lang="ru-RU" sz="2800" dirty="0">
                <a:solidFill>
                  <a:schemeClr val="bg1"/>
                </a:solidFill>
                <a:latin typeface="+mj-lt"/>
              </a:rPr>
              <a:t>– има коректан однос према школској имовини и имовини других;</a:t>
            </a:r>
          </a:p>
          <a:p>
            <a:r>
              <a:rPr lang="ru-RU" sz="2800" dirty="0">
                <a:solidFill>
                  <a:schemeClr val="bg1"/>
                </a:solidFill>
                <a:latin typeface="+mj-lt"/>
              </a:rPr>
              <a:t>– чува животну средину.</a:t>
            </a:r>
          </a:p>
        </p:txBody>
      </p:sp>
    </p:spTree>
    <p:extLst>
      <p:ext uri="{BB962C8B-B14F-4D97-AF65-F5344CB8AC3E}">
        <p14:creationId xmlns:p14="http://schemas.microsoft.com/office/powerpoint/2010/main" val="32130134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5C3201B-8A06-48F8-B919-54E23D09BD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8782" y="999738"/>
            <a:ext cx="10754436" cy="6117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latin typeface="+mj-lt"/>
              </a:rPr>
              <a:t>3) </a:t>
            </a:r>
            <a:r>
              <a:rPr lang="en-US" b="1" u="sng" dirty="0" err="1">
                <a:latin typeface="+mj-lt"/>
              </a:rPr>
              <a:t>Оцену</a:t>
            </a:r>
            <a:r>
              <a:rPr lang="en-US" b="1" u="sng" dirty="0">
                <a:latin typeface="+mj-lt"/>
              </a:rPr>
              <a:t> </a:t>
            </a:r>
            <a:r>
              <a:rPr lang="en-US" b="1" u="sng" dirty="0" err="1">
                <a:latin typeface="+mj-lt"/>
              </a:rPr>
              <a:t>добар</a:t>
            </a:r>
            <a:r>
              <a:rPr lang="en-US" b="1" u="sng" dirty="0">
                <a:latin typeface="+mj-lt"/>
              </a:rPr>
              <a:t> (3) </a:t>
            </a:r>
            <a:r>
              <a:rPr lang="en-US" b="1" u="sng" dirty="0" err="1">
                <a:latin typeface="+mj-lt"/>
              </a:rPr>
              <a:t>добија</a:t>
            </a:r>
            <a:r>
              <a:rPr lang="en-US" b="1" u="sng" dirty="0">
                <a:latin typeface="+mj-lt"/>
              </a:rPr>
              <a:t> </a:t>
            </a:r>
            <a:r>
              <a:rPr lang="en-US" b="1" u="sng" dirty="0" err="1">
                <a:latin typeface="+mj-lt"/>
              </a:rPr>
              <a:t>ученик</a:t>
            </a:r>
            <a:r>
              <a:rPr lang="en-US" b="1" u="sng" dirty="0">
                <a:latin typeface="+mj-lt"/>
              </a:rPr>
              <a:t> </a:t>
            </a:r>
            <a:r>
              <a:rPr lang="en-US" b="1" u="sng" dirty="0" err="1">
                <a:latin typeface="+mj-lt"/>
              </a:rPr>
              <a:t>који</a:t>
            </a:r>
            <a:r>
              <a:rPr lang="en-US" b="1" u="sng" dirty="0">
                <a:latin typeface="+mj-lt"/>
              </a:rPr>
              <a:t> </a:t>
            </a:r>
            <a:r>
              <a:rPr lang="en-US" b="1" u="sng" dirty="0" err="1">
                <a:latin typeface="+mj-lt"/>
              </a:rPr>
              <a:t>је</a:t>
            </a:r>
            <a:r>
              <a:rPr lang="en-US" b="1" u="sng" dirty="0">
                <a:latin typeface="+mj-lt"/>
              </a:rPr>
              <a:t> </a:t>
            </a:r>
            <a:r>
              <a:rPr lang="en-US" b="1" u="sng" dirty="0" err="1">
                <a:latin typeface="+mj-lt"/>
              </a:rPr>
              <a:t>остварио</a:t>
            </a:r>
            <a:r>
              <a:rPr lang="en-US" b="1" u="sng" dirty="0">
                <a:latin typeface="+mj-lt"/>
              </a:rPr>
              <a:t> </a:t>
            </a:r>
            <a:r>
              <a:rPr lang="en-US" b="1" u="sng" dirty="0" err="1">
                <a:latin typeface="+mj-lt"/>
              </a:rPr>
              <a:t>следеће</a:t>
            </a:r>
            <a:r>
              <a:rPr lang="en-US" b="1" u="sng" dirty="0">
                <a:latin typeface="+mj-lt"/>
              </a:rPr>
              <a:t> </a:t>
            </a:r>
            <a:r>
              <a:rPr lang="en-US" b="1" u="sng" dirty="0" err="1">
                <a:latin typeface="+mj-lt"/>
              </a:rPr>
              <a:t>услове</a:t>
            </a:r>
            <a:r>
              <a:rPr lang="en-US" b="1" u="sng" dirty="0">
                <a:latin typeface="+mj-lt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– </a:t>
            </a:r>
            <a:r>
              <a:rPr lang="en-US" dirty="0" err="1">
                <a:latin typeface="+mj-lt"/>
              </a:rPr>
              <a:t>повремено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постоје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ситуације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када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га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је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потребно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опомињати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на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извршавање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школских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обавеза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које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се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односе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на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наставу</a:t>
            </a:r>
            <a:r>
              <a:rPr lang="en-US" dirty="0">
                <a:latin typeface="+mj-lt"/>
              </a:rPr>
              <a:t> и </a:t>
            </a:r>
            <a:r>
              <a:rPr lang="en-US" dirty="0" err="1">
                <a:latin typeface="+mj-lt"/>
              </a:rPr>
              <a:t>друге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облике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рада</a:t>
            </a:r>
            <a:r>
              <a:rPr lang="en-US" dirty="0">
                <a:latin typeface="+mj-lt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– </a:t>
            </a:r>
            <a:r>
              <a:rPr lang="en-US" dirty="0" err="1">
                <a:latin typeface="+mj-lt"/>
              </a:rPr>
              <a:t>делимично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поштује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правила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понашања</a:t>
            </a:r>
            <a:r>
              <a:rPr lang="en-US" dirty="0">
                <a:latin typeface="+mj-lt"/>
              </a:rPr>
              <a:t> и </a:t>
            </a:r>
            <a:r>
              <a:rPr lang="en-US" dirty="0" err="1">
                <a:latin typeface="+mj-lt"/>
              </a:rPr>
              <a:t>мере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безбедности</a:t>
            </a:r>
            <a:r>
              <a:rPr lang="en-US" dirty="0">
                <a:latin typeface="+mj-lt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– </a:t>
            </a:r>
            <a:r>
              <a:rPr lang="en-US" dirty="0" err="1">
                <a:latin typeface="+mj-lt"/>
              </a:rPr>
              <a:t>повремено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постоје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ситуације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када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га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је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потребно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опомињати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на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обавезност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коректног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понашања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према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ученицима</a:t>
            </a:r>
            <a:r>
              <a:rPr lang="en-US" dirty="0">
                <a:latin typeface="+mj-lt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– </a:t>
            </a:r>
            <a:r>
              <a:rPr lang="en-US" dirty="0" err="1">
                <a:latin typeface="+mj-lt"/>
              </a:rPr>
              <a:t>повремено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постоје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ситуације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када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га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је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потребно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опомињати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на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правила</a:t>
            </a:r>
            <a:r>
              <a:rPr lang="en-US" dirty="0">
                <a:latin typeface="+mj-lt"/>
              </a:rPr>
              <a:t> у </a:t>
            </a:r>
            <a:r>
              <a:rPr lang="en-US" dirty="0" err="1">
                <a:latin typeface="+mj-lt"/>
              </a:rPr>
              <a:t>неговању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атмосфере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другарства</a:t>
            </a:r>
            <a:r>
              <a:rPr lang="en-US" dirty="0">
                <a:latin typeface="+mj-lt"/>
              </a:rPr>
              <a:t> и </a:t>
            </a:r>
            <a:r>
              <a:rPr lang="en-US" dirty="0" err="1">
                <a:latin typeface="+mj-lt"/>
              </a:rPr>
              <a:t>конструктивног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решавања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конфликата</a:t>
            </a:r>
            <a:r>
              <a:rPr lang="en-US" dirty="0">
                <a:latin typeface="+mj-lt"/>
              </a:rPr>
              <a:t> у </a:t>
            </a:r>
            <a:r>
              <a:rPr lang="en-US" dirty="0" err="1">
                <a:latin typeface="+mj-lt"/>
              </a:rPr>
              <a:t>вршњачкој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популацији</a:t>
            </a:r>
            <a:r>
              <a:rPr lang="en-US" dirty="0">
                <a:latin typeface="+mj-lt"/>
              </a:rPr>
              <a:t>;</a:t>
            </a:r>
          </a:p>
          <a:p>
            <a:pPr marL="0" indent="0" algn="just">
              <a:buNone/>
            </a:pPr>
            <a:endParaRPr lang="en-US" sz="3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646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248DB85-709D-4D23-B9AA-B34D062B5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110" y="125835"/>
            <a:ext cx="9311780" cy="6040072"/>
          </a:xfrm>
        </p:spPr>
        <p:txBody>
          <a:bodyPr>
            <a:noAutofit/>
          </a:bodyPr>
          <a:lstStyle/>
          <a:p>
            <a:pPr algn="just"/>
            <a:br>
              <a:rPr lang="sr-Cyrl-R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</a:br>
            <a:br>
              <a:rPr lang="sr-Cyrl-R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</a:br>
            <a:br>
              <a:rPr lang="sr-Cyrl-R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</a:br>
            <a:br>
              <a:rPr lang="sr-Cyrl-R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</a:br>
            <a:br>
              <a:rPr lang="sr-Cyrl-R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</a:br>
            <a:br>
              <a:rPr lang="sr-Cyrl-R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</a:b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mbria" pitchFamily="18" charset="0"/>
              </a:rPr>
              <a:t>Оцењивање је континуирана педагошка активност која позитивно урврђује однос према учењу и знању и подстиче  мотивацују за учење. </a:t>
            </a:r>
            <a:b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mbria" pitchFamily="18" charset="0"/>
              </a:rPr>
            </a:b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mbria" pitchFamily="18" charset="0"/>
              </a:rPr>
              <a:t>Принципи оцењивању су: 1) Објективност;  2) Релевантност оцењивања; 3) Коришћење различитих техника и метода; 4) Правичност у оцењивању; 5) Редовност и благовременост; 6) Оцењивање без дискриминације и издвајања по било ком основу; 7) Уважавање индивидуалних разлика, потреба, узраста и претходних постигнућа.</a:t>
            </a:r>
            <a:b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mbria" pitchFamily="18" charset="0"/>
              </a:rPr>
            </a:br>
            <a:b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mbria" pitchFamily="18" charset="0"/>
              </a:rPr>
            </a:br>
            <a:br>
              <a:rPr lang="sr-Cyrl-R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</a:br>
            <a:br>
              <a:rPr lang="sr-Cyrl-R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</a:b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4623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8923ABE-3C5A-5E88-AB1B-8A6DA01AFC63}"/>
              </a:ext>
            </a:extLst>
          </p:cNvPr>
          <p:cNvSpPr txBox="1"/>
          <p:nvPr/>
        </p:nvSpPr>
        <p:spPr>
          <a:xfrm>
            <a:off x="914399" y="582067"/>
            <a:ext cx="10586906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– </a:t>
            </a:r>
            <a:r>
              <a:rPr lang="ru-RU" sz="2800" dirty="0">
                <a:solidFill>
                  <a:schemeClr val="bg1"/>
                </a:solidFill>
                <a:latin typeface="+mj-lt"/>
              </a:rPr>
              <a:t>бранећи своје ставове не води довољно рачуна о усвојеним правилима понашања и осећањима других;</a:t>
            </a:r>
          </a:p>
          <a:p>
            <a:r>
              <a:rPr lang="ru-RU" sz="2800" dirty="0">
                <a:solidFill>
                  <a:schemeClr val="bg1"/>
                </a:solidFill>
                <a:latin typeface="+mj-lt"/>
              </a:rPr>
              <a:t>– својим понашањем и иницијативама повремено подржава и промовише позитивне вредности, толеранцију, хуманост, солидарност и одговорност према себи, другима и окружењу;</a:t>
            </a:r>
          </a:p>
          <a:p>
            <a:r>
              <a:rPr lang="ru-RU" sz="2800" dirty="0">
                <a:solidFill>
                  <a:schemeClr val="bg1"/>
                </a:solidFill>
                <a:latin typeface="+mj-lt"/>
              </a:rPr>
              <a:t>– нема увек коректан однос према запосленима у школи и у другим организацијама;</a:t>
            </a:r>
          </a:p>
          <a:p>
            <a:r>
              <a:rPr lang="ru-RU" sz="2800" dirty="0">
                <a:solidFill>
                  <a:schemeClr val="bg1"/>
                </a:solidFill>
                <a:latin typeface="+mj-lt"/>
              </a:rPr>
              <a:t>– прихвата одговорност за своје понашање и коригује га у појачаном васпитном раду, али понавља поступке за које је већ упозорен;</a:t>
            </a:r>
          </a:p>
          <a:p>
            <a:r>
              <a:rPr lang="ru-RU" sz="2800" dirty="0">
                <a:solidFill>
                  <a:schemeClr val="bg1"/>
                </a:solidFill>
                <a:latin typeface="+mj-lt"/>
              </a:rPr>
              <a:t>– повремено показује немар према школској имовини и имовини других;</a:t>
            </a:r>
          </a:p>
          <a:p>
            <a:r>
              <a:rPr lang="ru-RU" sz="2800" dirty="0">
                <a:solidFill>
                  <a:schemeClr val="bg1"/>
                </a:solidFill>
                <a:latin typeface="+mj-lt"/>
              </a:rPr>
              <a:t>– повремено показује немар према животној средини.</a:t>
            </a:r>
          </a:p>
        </p:txBody>
      </p:sp>
    </p:spTree>
    <p:extLst>
      <p:ext uri="{BB962C8B-B14F-4D97-AF65-F5344CB8AC3E}">
        <p14:creationId xmlns:p14="http://schemas.microsoft.com/office/powerpoint/2010/main" val="12219881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5C3201B-8A06-48F8-B919-54E23D09BD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5041" y="639011"/>
            <a:ext cx="10839487" cy="5510119"/>
          </a:xfrm>
        </p:spPr>
        <p:txBody>
          <a:bodyPr>
            <a:normAutofit fontScale="92500" lnSpcReduction="10000"/>
          </a:bodyPr>
          <a:lstStyle/>
          <a:p>
            <a:endParaRPr lang="en-GB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3000" b="1" u="sng" dirty="0">
                <a:latin typeface="+mj-lt"/>
              </a:rPr>
              <a:t>4) </a:t>
            </a:r>
            <a:r>
              <a:rPr lang="en-US" sz="3000" b="1" u="sng" dirty="0" err="1">
                <a:latin typeface="+mj-lt"/>
              </a:rPr>
              <a:t>Оцену</a:t>
            </a:r>
            <a:r>
              <a:rPr lang="en-US" sz="3000" b="1" u="sng" dirty="0">
                <a:latin typeface="+mj-lt"/>
              </a:rPr>
              <a:t> </a:t>
            </a:r>
            <a:r>
              <a:rPr lang="en-US" sz="3000" b="1" u="sng" dirty="0" err="1">
                <a:latin typeface="+mj-lt"/>
              </a:rPr>
              <a:t>задовољавајуће</a:t>
            </a:r>
            <a:r>
              <a:rPr lang="en-US" sz="3000" b="1" u="sng" dirty="0">
                <a:latin typeface="+mj-lt"/>
              </a:rPr>
              <a:t> (2) </a:t>
            </a:r>
            <a:r>
              <a:rPr lang="en-US" sz="3000" b="1" u="sng" dirty="0" err="1">
                <a:latin typeface="+mj-lt"/>
              </a:rPr>
              <a:t>добија</a:t>
            </a:r>
            <a:r>
              <a:rPr lang="en-US" sz="3000" b="1" u="sng" dirty="0">
                <a:latin typeface="+mj-lt"/>
              </a:rPr>
              <a:t> </a:t>
            </a:r>
            <a:r>
              <a:rPr lang="en-US" sz="3000" b="1" u="sng" dirty="0" err="1">
                <a:latin typeface="+mj-lt"/>
              </a:rPr>
              <a:t>ученик</a:t>
            </a:r>
            <a:r>
              <a:rPr lang="en-US" sz="3000" b="1" u="sng" dirty="0">
                <a:latin typeface="+mj-lt"/>
              </a:rPr>
              <a:t> </a:t>
            </a:r>
            <a:r>
              <a:rPr lang="en-US" sz="3000" b="1" u="sng" dirty="0" err="1">
                <a:latin typeface="+mj-lt"/>
              </a:rPr>
              <a:t>који</a:t>
            </a:r>
            <a:r>
              <a:rPr lang="en-US" sz="3000" b="1" u="sng" dirty="0">
                <a:latin typeface="+mj-lt"/>
              </a:rPr>
              <a:t> </a:t>
            </a:r>
            <a:r>
              <a:rPr lang="en-US" sz="3000" b="1" u="sng" dirty="0" err="1">
                <a:latin typeface="+mj-lt"/>
              </a:rPr>
              <a:t>је</a:t>
            </a:r>
            <a:r>
              <a:rPr lang="en-US" sz="3000" b="1" u="sng" dirty="0">
                <a:latin typeface="+mj-lt"/>
              </a:rPr>
              <a:t> </a:t>
            </a:r>
            <a:r>
              <a:rPr lang="en-US" sz="3000" b="1" u="sng" dirty="0" err="1">
                <a:latin typeface="+mj-lt"/>
              </a:rPr>
              <a:t>остварио</a:t>
            </a:r>
            <a:r>
              <a:rPr lang="en-US" sz="3000" b="1" u="sng" dirty="0">
                <a:latin typeface="+mj-lt"/>
              </a:rPr>
              <a:t> </a:t>
            </a:r>
            <a:r>
              <a:rPr lang="en-US" sz="3000" b="1" u="sng" dirty="0" err="1">
                <a:latin typeface="+mj-lt"/>
              </a:rPr>
              <a:t>следеће</a:t>
            </a:r>
            <a:r>
              <a:rPr lang="en-US" sz="3000" b="1" u="sng" dirty="0">
                <a:latin typeface="+mj-lt"/>
              </a:rPr>
              <a:t> </a:t>
            </a:r>
            <a:r>
              <a:rPr lang="en-US" sz="3000" b="1" u="sng" dirty="0" err="1">
                <a:latin typeface="+mj-lt"/>
              </a:rPr>
              <a:t>услове</a:t>
            </a:r>
            <a:r>
              <a:rPr lang="en-US" sz="3000" b="1" u="sng" dirty="0">
                <a:latin typeface="+mj-lt"/>
              </a:rPr>
              <a:t>:</a:t>
            </a:r>
          </a:p>
          <a:p>
            <a:pPr marL="0" indent="0">
              <a:buNone/>
            </a:pPr>
            <a:r>
              <a:rPr lang="en-US" sz="3000" dirty="0">
                <a:latin typeface="+mj-lt"/>
              </a:rPr>
              <a:t>– </a:t>
            </a:r>
            <a:r>
              <a:rPr lang="en-US" sz="3000" dirty="0" err="1">
                <a:latin typeface="+mj-lt"/>
              </a:rPr>
              <a:t>учестало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га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је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потребно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опомињати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на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извршавање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школских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обавеза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које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се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односе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на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наставу</a:t>
            </a:r>
            <a:r>
              <a:rPr lang="en-US" sz="3000" dirty="0">
                <a:latin typeface="+mj-lt"/>
              </a:rPr>
              <a:t> и </a:t>
            </a:r>
            <a:r>
              <a:rPr lang="en-US" sz="3000" dirty="0" err="1">
                <a:latin typeface="+mj-lt"/>
              </a:rPr>
              <a:t>друге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облике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рада</a:t>
            </a:r>
            <a:r>
              <a:rPr lang="en-US" sz="3000" dirty="0">
                <a:latin typeface="+mj-lt"/>
              </a:rPr>
              <a:t>;</a:t>
            </a:r>
          </a:p>
          <a:p>
            <a:pPr marL="0" indent="0">
              <a:buNone/>
            </a:pPr>
            <a:r>
              <a:rPr lang="en-US" sz="3000" dirty="0">
                <a:latin typeface="+mj-lt"/>
              </a:rPr>
              <a:t>– </a:t>
            </a:r>
            <a:r>
              <a:rPr lang="en-US" sz="3000" dirty="0" err="1">
                <a:latin typeface="+mj-lt"/>
              </a:rPr>
              <a:t>минимално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поштује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правила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понашања</a:t>
            </a:r>
            <a:r>
              <a:rPr lang="en-US" sz="3000" dirty="0">
                <a:latin typeface="+mj-lt"/>
              </a:rPr>
              <a:t> и </a:t>
            </a:r>
            <a:r>
              <a:rPr lang="en-US" sz="3000" dirty="0" err="1">
                <a:latin typeface="+mj-lt"/>
              </a:rPr>
              <a:t>мере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безбедности</a:t>
            </a:r>
            <a:r>
              <a:rPr lang="en-US" sz="3000" dirty="0">
                <a:latin typeface="+mj-lt"/>
              </a:rPr>
              <a:t>;</a:t>
            </a:r>
          </a:p>
          <a:p>
            <a:pPr marL="0" indent="0">
              <a:buNone/>
            </a:pPr>
            <a:r>
              <a:rPr lang="en-US" sz="3000" dirty="0">
                <a:latin typeface="+mj-lt"/>
              </a:rPr>
              <a:t>– </a:t>
            </a:r>
            <a:r>
              <a:rPr lang="en-US" sz="3000" dirty="0" err="1">
                <a:latin typeface="+mj-lt"/>
              </a:rPr>
              <a:t>учестало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га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је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потребно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опомињати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на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обавезност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коректног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понашања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према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ученицима</a:t>
            </a:r>
            <a:r>
              <a:rPr lang="en-US" sz="3000" dirty="0">
                <a:latin typeface="+mj-lt"/>
              </a:rPr>
              <a:t>, </a:t>
            </a:r>
            <a:r>
              <a:rPr lang="en-US" sz="3000" dirty="0" err="1">
                <a:latin typeface="+mj-lt"/>
              </a:rPr>
              <a:t>при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чему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углавном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изостаје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корекција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понашања</a:t>
            </a:r>
            <a:r>
              <a:rPr lang="en-US" sz="3000" dirty="0">
                <a:latin typeface="+mj-lt"/>
              </a:rPr>
              <a:t>;</a:t>
            </a:r>
          </a:p>
          <a:p>
            <a:pPr marL="0" indent="0">
              <a:buNone/>
            </a:pPr>
            <a:r>
              <a:rPr lang="en-US" sz="3000" dirty="0">
                <a:latin typeface="+mj-lt"/>
              </a:rPr>
              <a:t>– </a:t>
            </a:r>
            <a:r>
              <a:rPr lang="en-US" sz="3000" dirty="0" err="1">
                <a:latin typeface="+mj-lt"/>
              </a:rPr>
              <a:t>учестало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га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је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потребно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опомињати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на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правила</a:t>
            </a:r>
            <a:r>
              <a:rPr lang="en-US" sz="3000" dirty="0">
                <a:latin typeface="+mj-lt"/>
              </a:rPr>
              <a:t> у </a:t>
            </a:r>
            <a:r>
              <a:rPr lang="en-US" sz="3000" dirty="0" err="1">
                <a:latin typeface="+mj-lt"/>
              </a:rPr>
              <a:t>неговању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атмосфере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другарства</a:t>
            </a:r>
            <a:r>
              <a:rPr lang="en-US" sz="3000" dirty="0">
                <a:latin typeface="+mj-lt"/>
              </a:rPr>
              <a:t> и </a:t>
            </a:r>
            <a:r>
              <a:rPr lang="en-US" sz="3000" dirty="0" err="1">
                <a:latin typeface="+mj-lt"/>
              </a:rPr>
              <a:t>конструктивног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решавања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конфликата</a:t>
            </a:r>
            <a:r>
              <a:rPr lang="en-US" sz="3000" dirty="0">
                <a:latin typeface="+mj-lt"/>
              </a:rPr>
              <a:t> у </a:t>
            </a:r>
            <a:r>
              <a:rPr lang="en-US" sz="3000" dirty="0" err="1">
                <a:latin typeface="+mj-lt"/>
              </a:rPr>
              <a:t>вршњачкој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популацији</a:t>
            </a:r>
            <a:r>
              <a:rPr lang="en-US" sz="3000" dirty="0">
                <a:latin typeface="+mj-lt"/>
              </a:rPr>
              <a:t>, </a:t>
            </a:r>
            <a:r>
              <a:rPr lang="en-US" sz="3000" dirty="0" err="1">
                <a:latin typeface="+mj-lt"/>
              </a:rPr>
              <a:t>при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чему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углавном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изостаје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корекција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err="1">
                <a:latin typeface="+mj-lt"/>
              </a:rPr>
              <a:t>понашања</a:t>
            </a:r>
            <a:r>
              <a:rPr lang="en-US" sz="3000" dirty="0">
                <a:latin typeface="+mj-lt"/>
              </a:rPr>
              <a:t>;</a:t>
            </a:r>
          </a:p>
          <a:p>
            <a:endParaRPr lang="sr-Cyrl-RS" sz="4000" dirty="0"/>
          </a:p>
          <a:p>
            <a:endParaRPr lang="sr-Cyrl-RS" sz="4000" dirty="0"/>
          </a:p>
          <a:p>
            <a:endParaRPr lang="sr-Cyrl-RS" sz="4000" dirty="0"/>
          </a:p>
          <a:p>
            <a:endParaRPr lang="sr-Cyrl-RS" sz="4000" dirty="0"/>
          </a:p>
          <a:p>
            <a:endParaRPr lang="sr-Cyrl-RS" sz="4000" dirty="0"/>
          </a:p>
          <a:p>
            <a:endParaRPr lang="en-US" sz="4000" dirty="0"/>
          </a:p>
          <a:p>
            <a:endParaRPr lang="sr-Latn-CS" sz="4000" b="1" dirty="0">
              <a:latin typeface="Cambria" pitchFamily="18" charset="0"/>
              <a:ea typeface="Cambria" pitchFamily="18" charset="0"/>
            </a:endParaRPr>
          </a:p>
          <a:p>
            <a:pPr algn="ctr"/>
            <a:endParaRPr lang="sr-Latn-CS" sz="4000" dirty="0">
              <a:latin typeface="Cambria" pitchFamily="18" charset="0"/>
              <a:ea typeface="Cambria" pitchFamily="18" charset="0"/>
            </a:endParaRPr>
          </a:p>
          <a:p>
            <a:pPr algn="ctr"/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8915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2181D71-09FA-6A30-7724-37DE4B2CD247}"/>
              </a:ext>
            </a:extLst>
          </p:cNvPr>
          <p:cNvSpPr txBox="1"/>
          <p:nvPr/>
        </p:nvSpPr>
        <p:spPr>
          <a:xfrm>
            <a:off x="805342" y="930097"/>
            <a:ext cx="10553351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+mj-lt"/>
              </a:rPr>
              <a:t>– бранећи своје ставове не води рачуна о усвојеним правилима понашања и осећањима других;</a:t>
            </a:r>
          </a:p>
          <a:p>
            <a:r>
              <a:rPr lang="ru-RU" sz="2800" dirty="0">
                <a:solidFill>
                  <a:schemeClr val="bg1"/>
                </a:solidFill>
                <a:latin typeface="+mj-lt"/>
              </a:rPr>
              <a:t>– својим понашањем и иницијативама ретко подржава и промовише позитивне вредности, толеранцију, хуманост, солидарност и одговорност према себи, другима и окружењу;</a:t>
            </a:r>
          </a:p>
          <a:p>
            <a:r>
              <a:rPr lang="ru-RU" sz="2800" dirty="0">
                <a:solidFill>
                  <a:schemeClr val="bg1"/>
                </a:solidFill>
                <a:latin typeface="+mj-lt"/>
              </a:rPr>
              <a:t>– не поштује и не уважава запослене у школи и у другим организацијама;</a:t>
            </a:r>
          </a:p>
          <a:p>
            <a:r>
              <a:rPr lang="ru-RU" sz="2800" dirty="0">
                <a:solidFill>
                  <a:schemeClr val="bg1"/>
                </a:solidFill>
                <a:latin typeface="+mj-lt"/>
              </a:rPr>
              <a:t>– тешко прихвата одговорност за своје понашање и понавља понашања за која му је изречена васпитна и/или васпитно-дисциплинска мера;</a:t>
            </a:r>
          </a:p>
          <a:p>
            <a:r>
              <a:rPr lang="ru-RU" sz="2800" dirty="0">
                <a:solidFill>
                  <a:schemeClr val="bg1"/>
                </a:solidFill>
                <a:latin typeface="+mj-lt"/>
              </a:rPr>
              <a:t>– не чува школску имовину и имовину других;</a:t>
            </a:r>
          </a:p>
          <a:p>
            <a:r>
              <a:rPr lang="ru-RU" sz="2800" dirty="0">
                <a:solidFill>
                  <a:schemeClr val="bg1"/>
                </a:solidFill>
                <a:latin typeface="+mj-lt"/>
              </a:rPr>
              <a:t>– показује немар према очувању животне средине.</a:t>
            </a:r>
          </a:p>
        </p:txBody>
      </p:sp>
    </p:spTree>
    <p:extLst>
      <p:ext uri="{BB962C8B-B14F-4D97-AF65-F5344CB8AC3E}">
        <p14:creationId xmlns:p14="http://schemas.microsoft.com/office/powerpoint/2010/main" val="34702527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0653"/>
            <a:ext cx="10972800" cy="523498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5100" dirty="0">
                <a:latin typeface="+mj-lt"/>
              </a:rPr>
              <a:t>5) </a:t>
            </a:r>
            <a:r>
              <a:rPr lang="en-US" sz="5100" b="1" u="sng" dirty="0" err="1">
                <a:latin typeface="+mj-lt"/>
              </a:rPr>
              <a:t>Оцену</a:t>
            </a:r>
            <a:r>
              <a:rPr lang="en-US" sz="5100" b="1" u="sng" dirty="0">
                <a:latin typeface="+mj-lt"/>
              </a:rPr>
              <a:t> </a:t>
            </a:r>
            <a:r>
              <a:rPr lang="en-US" sz="5100" b="1" u="sng" dirty="0" err="1">
                <a:latin typeface="+mj-lt"/>
              </a:rPr>
              <a:t>незадовољавајуће</a:t>
            </a:r>
            <a:r>
              <a:rPr lang="en-US" sz="5100" b="1" u="sng" dirty="0">
                <a:latin typeface="+mj-lt"/>
              </a:rPr>
              <a:t> (1) </a:t>
            </a:r>
            <a:r>
              <a:rPr lang="en-US" sz="5100" b="1" u="sng" dirty="0" err="1">
                <a:latin typeface="+mj-lt"/>
              </a:rPr>
              <a:t>добија</a:t>
            </a:r>
            <a:r>
              <a:rPr lang="en-US" sz="5100" b="1" u="sng" dirty="0">
                <a:latin typeface="+mj-lt"/>
              </a:rPr>
              <a:t> </a:t>
            </a:r>
            <a:r>
              <a:rPr lang="en-US" sz="5100" b="1" u="sng" dirty="0" err="1">
                <a:latin typeface="+mj-lt"/>
              </a:rPr>
              <a:t>ученик</a:t>
            </a:r>
            <a:r>
              <a:rPr lang="en-US" sz="5100" b="1" u="sng" dirty="0">
                <a:latin typeface="+mj-lt"/>
              </a:rPr>
              <a:t> </a:t>
            </a:r>
            <a:r>
              <a:rPr lang="en-US" sz="5100" b="1" u="sng" dirty="0" err="1">
                <a:latin typeface="+mj-lt"/>
              </a:rPr>
              <a:t>који</a:t>
            </a:r>
            <a:r>
              <a:rPr lang="en-US" sz="5100" b="1" u="sng" dirty="0">
                <a:latin typeface="+mj-lt"/>
              </a:rPr>
              <a:t> </a:t>
            </a:r>
            <a:r>
              <a:rPr lang="en-US" sz="5100" b="1" u="sng" dirty="0" err="1">
                <a:latin typeface="+mj-lt"/>
              </a:rPr>
              <a:t>је</a:t>
            </a:r>
            <a:r>
              <a:rPr lang="en-US" sz="5100" b="1" u="sng" dirty="0">
                <a:latin typeface="+mj-lt"/>
              </a:rPr>
              <a:t> </a:t>
            </a:r>
            <a:r>
              <a:rPr lang="en-US" sz="5100" b="1" u="sng" dirty="0" err="1">
                <a:latin typeface="+mj-lt"/>
              </a:rPr>
              <a:t>остварио</a:t>
            </a:r>
            <a:r>
              <a:rPr lang="en-US" sz="5100" b="1" u="sng" dirty="0">
                <a:latin typeface="+mj-lt"/>
              </a:rPr>
              <a:t> </a:t>
            </a:r>
            <a:r>
              <a:rPr lang="en-US" sz="5100" b="1" u="sng" dirty="0" err="1">
                <a:latin typeface="+mj-lt"/>
              </a:rPr>
              <a:t>следеће</a:t>
            </a:r>
            <a:r>
              <a:rPr lang="en-US" sz="5100" b="1" u="sng" dirty="0">
                <a:latin typeface="+mj-lt"/>
              </a:rPr>
              <a:t> </a:t>
            </a:r>
            <a:r>
              <a:rPr lang="en-US" sz="5100" b="1" u="sng" dirty="0" err="1">
                <a:latin typeface="+mj-lt"/>
              </a:rPr>
              <a:t>услове</a:t>
            </a:r>
            <a:r>
              <a:rPr lang="en-US" sz="5100" b="1" u="sng" dirty="0">
                <a:latin typeface="+mj-lt"/>
              </a:rPr>
              <a:t>:</a:t>
            </a:r>
          </a:p>
          <a:p>
            <a:pPr marL="0" indent="0">
              <a:buNone/>
            </a:pPr>
            <a:r>
              <a:rPr lang="en-US" sz="5100" dirty="0">
                <a:latin typeface="+mj-lt"/>
              </a:rPr>
              <a:t>– и </a:t>
            </a:r>
            <a:r>
              <a:rPr lang="en-US" sz="5100" dirty="0" err="1">
                <a:latin typeface="+mj-lt"/>
              </a:rPr>
              <a:t>поред</a:t>
            </a:r>
            <a:r>
              <a:rPr lang="en-US" sz="5100" dirty="0">
                <a:latin typeface="+mj-lt"/>
              </a:rPr>
              <a:t> </a:t>
            </a:r>
            <a:r>
              <a:rPr lang="en-US" sz="5100" dirty="0" err="1">
                <a:latin typeface="+mj-lt"/>
              </a:rPr>
              <a:t>опомена</a:t>
            </a:r>
            <a:r>
              <a:rPr lang="en-US" sz="5100" dirty="0">
                <a:latin typeface="+mj-lt"/>
              </a:rPr>
              <a:t> и </a:t>
            </a:r>
            <a:r>
              <a:rPr lang="en-US" sz="5100" dirty="0" err="1">
                <a:latin typeface="+mj-lt"/>
              </a:rPr>
              <a:t>појачаног</a:t>
            </a:r>
            <a:r>
              <a:rPr lang="en-US" sz="5100" dirty="0">
                <a:latin typeface="+mj-lt"/>
              </a:rPr>
              <a:t> </a:t>
            </a:r>
            <a:r>
              <a:rPr lang="en-US" sz="5100" dirty="0" err="1">
                <a:latin typeface="+mj-lt"/>
              </a:rPr>
              <a:t>васпитног</a:t>
            </a:r>
            <a:r>
              <a:rPr lang="en-US" sz="5100" dirty="0">
                <a:latin typeface="+mj-lt"/>
              </a:rPr>
              <a:t> </a:t>
            </a:r>
            <a:r>
              <a:rPr lang="en-US" sz="5100" dirty="0" err="1">
                <a:latin typeface="+mj-lt"/>
              </a:rPr>
              <a:t>рада</a:t>
            </a:r>
            <a:r>
              <a:rPr lang="en-US" sz="5100" dirty="0">
                <a:latin typeface="+mj-lt"/>
              </a:rPr>
              <a:t> </a:t>
            </a:r>
            <a:r>
              <a:rPr lang="en-US" sz="5100" dirty="0" err="1">
                <a:latin typeface="+mj-lt"/>
              </a:rPr>
              <a:t>не</a:t>
            </a:r>
            <a:r>
              <a:rPr lang="en-US" sz="5100" dirty="0">
                <a:latin typeface="+mj-lt"/>
              </a:rPr>
              <a:t> </a:t>
            </a:r>
            <a:r>
              <a:rPr lang="en-US" sz="5100" dirty="0" err="1">
                <a:latin typeface="+mj-lt"/>
              </a:rPr>
              <a:t>извршава</a:t>
            </a:r>
            <a:r>
              <a:rPr lang="en-US" sz="5100" dirty="0">
                <a:latin typeface="+mj-lt"/>
              </a:rPr>
              <a:t> </a:t>
            </a:r>
            <a:r>
              <a:rPr lang="en-US" sz="5100" dirty="0" err="1">
                <a:latin typeface="+mj-lt"/>
              </a:rPr>
              <a:t>школске</a:t>
            </a:r>
            <a:r>
              <a:rPr lang="en-US" sz="5100" dirty="0">
                <a:latin typeface="+mj-lt"/>
              </a:rPr>
              <a:t> </a:t>
            </a:r>
            <a:r>
              <a:rPr lang="en-US" sz="5100" dirty="0" err="1">
                <a:latin typeface="+mj-lt"/>
              </a:rPr>
              <a:t>обавезе</a:t>
            </a:r>
            <a:r>
              <a:rPr lang="en-US" sz="5100" dirty="0">
                <a:latin typeface="+mj-lt"/>
              </a:rPr>
              <a:t> </a:t>
            </a:r>
            <a:r>
              <a:rPr lang="en-US" sz="5100" dirty="0" err="1">
                <a:latin typeface="+mj-lt"/>
              </a:rPr>
              <a:t>које</a:t>
            </a:r>
            <a:r>
              <a:rPr lang="en-US" sz="5100" dirty="0">
                <a:latin typeface="+mj-lt"/>
              </a:rPr>
              <a:t> </a:t>
            </a:r>
            <a:r>
              <a:rPr lang="en-US" sz="5100" dirty="0" err="1">
                <a:latin typeface="+mj-lt"/>
              </a:rPr>
              <a:t>се</a:t>
            </a:r>
            <a:r>
              <a:rPr lang="en-US" sz="5100" dirty="0">
                <a:latin typeface="+mj-lt"/>
              </a:rPr>
              <a:t> </a:t>
            </a:r>
            <a:r>
              <a:rPr lang="en-US" sz="5100" dirty="0" err="1">
                <a:latin typeface="+mj-lt"/>
              </a:rPr>
              <a:t>односе</a:t>
            </a:r>
            <a:r>
              <a:rPr lang="en-US" sz="5100" dirty="0">
                <a:latin typeface="+mj-lt"/>
              </a:rPr>
              <a:t> </a:t>
            </a:r>
            <a:r>
              <a:rPr lang="en-US" sz="5100" dirty="0" err="1">
                <a:latin typeface="+mj-lt"/>
              </a:rPr>
              <a:t>на</a:t>
            </a:r>
            <a:r>
              <a:rPr lang="en-US" sz="5100" dirty="0">
                <a:latin typeface="+mj-lt"/>
              </a:rPr>
              <a:t> </a:t>
            </a:r>
            <a:r>
              <a:rPr lang="en-US" sz="5100" dirty="0" err="1">
                <a:latin typeface="+mj-lt"/>
              </a:rPr>
              <a:t>наставу</a:t>
            </a:r>
            <a:r>
              <a:rPr lang="en-US" sz="5100" dirty="0">
                <a:latin typeface="+mj-lt"/>
              </a:rPr>
              <a:t> и </a:t>
            </a:r>
            <a:r>
              <a:rPr lang="en-US" sz="5100" dirty="0" err="1">
                <a:latin typeface="+mj-lt"/>
              </a:rPr>
              <a:t>друге</a:t>
            </a:r>
            <a:r>
              <a:rPr lang="en-US" sz="5100" dirty="0">
                <a:latin typeface="+mj-lt"/>
              </a:rPr>
              <a:t> </a:t>
            </a:r>
            <a:r>
              <a:rPr lang="en-US" sz="5100" dirty="0" err="1">
                <a:latin typeface="+mj-lt"/>
              </a:rPr>
              <a:t>облике</a:t>
            </a:r>
            <a:r>
              <a:rPr lang="en-US" sz="5100" dirty="0">
                <a:latin typeface="+mj-lt"/>
              </a:rPr>
              <a:t> </a:t>
            </a:r>
            <a:r>
              <a:rPr lang="en-US" sz="5100" dirty="0" err="1">
                <a:latin typeface="+mj-lt"/>
              </a:rPr>
              <a:t>рада</a:t>
            </a:r>
            <a:r>
              <a:rPr lang="en-US" sz="5100" dirty="0">
                <a:latin typeface="+mj-lt"/>
              </a:rPr>
              <a:t>;</a:t>
            </a:r>
          </a:p>
          <a:p>
            <a:pPr marL="0" indent="0">
              <a:buNone/>
            </a:pPr>
            <a:r>
              <a:rPr lang="en-US" sz="5100" dirty="0">
                <a:latin typeface="+mj-lt"/>
              </a:rPr>
              <a:t>– </a:t>
            </a:r>
            <a:r>
              <a:rPr lang="en-US" sz="5100" dirty="0" err="1">
                <a:latin typeface="+mj-lt"/>
              </a:rPr>
              <a:t>не</a:t>
            </a:r>
            <a:r>
              <a:rPr lang="en-US" sz="5100" dirty="0">
                <a:latin typeface="+mj-lt"/>
              </a:rPr>
              <a:t> </a:t>
            </a:r>
            <a:r>
              <a:rPr lang="en-US" sz="5100" dirty="0" err="1">
                <a:latin typeface="+mj-lt"/>
              </a:rPr>
              <a:t>поштује</a:t>
            </a:r>
            <a:r>
              <a:rPr lang="en-US" sz="5100" dirty="0">
                <a:latin typeface="+mj-lt"/>
              </a:rPr>
              <a:t> </a:t>
            </a:r>
            <a:r>
              <a:rPr lang="en-US" sz="5100" dirty="0" err="1">
                <a:latin typeface="+mj-lt"/>
              </a:rPr>
              <a:t>правила</a:t>
            </a:r>
            <a:r>
              <a:rPr lang="en-US" sz="5100" dirty="0">
                <a:latin typeface="+mj-lt"/>
              </a:rPr>
              <a:t> </a:t>
            </a:r>
            <a:r>
              <a:rPr lang="en-US" sz="5100" dirty="0" err="1">
                <a:latin typeface="+mj-lt"/>
              </a:rPr>
              <a:t>понашања</a:t>
            </a:r>
            <a:r>
              <a:rPr lang="en-US" sz="5100" dirty="0">
                <a:latin typeface="+mj-lt"/>
              </a:rPr>
              <a:t> и </a:t>
            </a:r>
            <a:r>
              <a:rPr lang="en-US" sz="5100" dirty="0" err="1">
                <a:latin typeface="+mj-lt"/>
              </a:rPr>
              <a:t>не</a:t>
            </a:r>
            <a:r>
              <a:rPr lang="en-US" sz="5100" dirty="0">
                <a:latin typeface="+mj-lt"/>
              </a:rPr>
              <a:t> </a:t>
            </a:r>
            <a:r>
              <a:rPr lang="en-US" sz="5100" dirty="0" err="1">
                <a:latin typeface="+mj-lt"/>
              </a:rPr>
              <a:t>придржава</a:t>
            </a:r>
            <a:r>
              <a:rPr lang="en-US" sz="5100" dirty="0">
                <a:latin typeface="+mj-lt"/>
              </a:rPr>
              <a:t> </a:t>
            </a:r>
            <a:r>
              <a:rPr lang="en-US" sz="5100" dirty="0" err="1">
                <a:latin typeface="+mj-lt"/>
              </a:rPr>
              <a:t>се</a:t>
            </a:r>
            <a:r>
              <a:rPr lang="en-US" sz="5100" dirty="0">
                <a:latin typeface="+mj-lt"/>
              </a:rPr>
              <a:t> </a:t>
            </a:r>
            <a:r>
              <a:rPr lang="en-US" sz="5100" dirty="0" err="1">
                <a:latin typeface="+mj-lt"/>
              </a:rPr>
              <a:t>мера</a:t>
            </a:r>
            <a:r>
              <a:rPr lang="en-US" sz="5100" dirty="0">
                <a:latin typeface="+mj-lt"/>
              </a:rPr>
              <a:t> </a:t>
            </a:r>
            <a:r>
              <a:rPr lang="en-US" sz="5100" dirty="0" err="1">
                <a:latin typeface="+mj-lt"/>
              </a:rPr>
              <a:t>безбедности</a:t>
            </a:r>
            <a:r>
              <a:rPr lang="en-US" sz="5100" dirty="0">
                <a:latin typeface="+mj-lt"/>
              </a:rPr>
              <a:t>;</a:t>
            </a:r>
          </a:p>
          <a:p>
            <a:pPr marL="0" indent="0">
              <a:buNone/>
            </a:pPr>
            <a:r>
              <a:rPr lang="en-US" sz="5100" dirty="0">
                <a:latin typeface="+mj-lt"/>
              </a:rPr>
              <a:t>– и </a:t>
            </a:r>
            <a:r>
              <a:rPr lang="en-US" sz="5100" dirty="0" err="1">
                <a:latin typeface="+mj-lt"/>
              </a:rPr>
              <a:t>поред</a:t>
            </a:r>
            <a:r>
              <a:rPr lang="en-US" sz="5100" dirty="0">
                <a:latin typeface="+mj-lt"/>
              </a:rPr>
              <a:t> </a:t>
            </a:r>
            <a:r>
              <a:rPr lang="en-US" sz="5100" dirty="0" err="1">
                <a:latin typeface="+mj-lt"/>
              </a:rPr>
              <a:t>опомена</a:t>
            </a:r>
            <a:r>
              <a:rPr lang="en-US" sz="5100" dirty="0">
                <a:latin typeface="+mj-lt"/>
              </a:rPr>
              <a:t> </a:t>
            </a:r>
            <a:r>
              <a:rPr lang="en-US" sz="5100" dirty="0" err="1">
                <a:latin typeface="+mj-lt"/>
              </a:rPr>
              <a:t>учестало</a:t>
            </a:r>
            <a:r>
              <a:rPr lang="en-US" sz="5100" dirty="0">
                <a:latin typeface="+mj-lt"/>
              </a:rPr>
              <a:t> </a:t>
            </a:r>
            <a:r>
              <a:rPr lang="en-US" sz="5100" dirty="0" err="1">
                <a:latin typeface="+mj-lt"/>
              </a:rPr>
              <a:t>крши</a:t>
            </a:r>
            <a:r>
              <a:rPr lang="en-US" sz="5100" dirty="0">
                <a:latin typeface="+mj-lt"/>
              </a:rPr>
              <a:t> </a:t>
            </a:r>
            <a:r>
              <a:rPr lang="en-US" sz="5100" dirty="0" err="1">
                <a:latin typeface="+mj-lt"/>
              </a:rPr>
              <a:t>правила</a:t>
            </a:r>
            <a:r>
              <a:rPr lang="en-US" sz="5100" dirty="0">
                <a:latin typeface="+mj-lt"/>
              </a:rPr>
              <a:t> </a:t>
            </a:r>
            <a:r>
              <a:rPr lang="en-US" sz="5100" dirty="0" err="1">
                <a:latin typeface="+mj-lt"/>
              </a:rPr>
              <a:t>коректног</a:t>
            </a:r>
            <a:r>
              <a:rPr lang="en-US" sz="5100" dirty="0">
                <a:latin typeface="+mj-lt"/>
              </a:rPr>
              <a:t> </a:t>
            </a:r>
            <a:r>
              <a:rPr lang="en-US" sz="5100" dirty="0" err="1">
                <a:latin typeface="+mj-lt"/>
              </a:rPr>
              <a:t>понашања</a:t>
            </a:r>
            <a:r>
              <a:rPr lang="en-US" sz="5100" dirty="0">
                <a:latin typeface="+mj-lt"/>
              </a:rPr>
              <a:t> </a:t>
            </a:r>
            <a:r>
              <a:rPr lang="en-US" sz="5100" dirty="0" err="1">
                <a:latin typeface="+mj-lt"/>
              </a:rPr>
              <a:t>према</a:t>
            </a:r>
            <a:r>
              <a:rPr lang="en-US" sz="5100" dirty="0">
                <a:latin typeface="+mj-lt"/>
              </a:rPr>
              <a:t> </a:t>
            </a:r>
            <a:r>
              <a:rPr lang="en-US" sz="5100" dirty="0" err="1">
                <a:latin typeface="+mj-lt"/>
              </a:rPr>
              <a:t>ученицима</a:t>
            </a:r>
            <a:r>
              <a:rPr lang="en-US" sz="5100" dirty="0">
                <a:latin typeface="+mj-lt"/>
              </a:rPr>
              <a:t>, </a:t>
            </a:r>
            <a:r>
              <a:rPr lang="en-US" sz="5100" dirty="0" err="1">
                <a:latin typeface="+mj-lt"/>
              </a:rPr>
              <a:t>при</a:t>
            </a:r>
            <a:r>
              <a:rPr lang="en-US" sz="5100" dirty="0">
                <a:latin typeface="+mj-lt"/>
              </a:rPr>
              <a:t> </a:t>
            </a:r>
            <a:r>
              <a:rPr lang="en-US" sz="5100" dirty="0" err="1">
                <a:latin typeface="+mj-lt"/>
              </a:rPr>
              <a:t>чему</a:t>
            </a:r>
            <a:r>
              <a:rPr lang="en-US" sz="5100" dirty="0">
                <a:latin typeface="+mj-lt"/>
              </a:rPr>
              <a:t> </a:t>
            </a:r>
            <a:r>
              <a:rPr lang="en-US" sz="5100" dirty="0" err="1">
                <a:latin typeface="+mj-lt"/>
              </a:rPr>
              <a:t>изостаје</a:t>
            </a:r>
            <a:r>
              <a:rPr lang="en-US" sz="5100" dirty="0">
                <a:latin typeface="+mj-lt"/>
              </a:rPr>
              <a:t> </a:t>
            </a:r>
            <a:r>
              <a:rPr lang="en-US" sz="5100" dirty="0" err="1">
                <a:latin typeface="+mj-lt"/>
              </a:rPr>
              <a:t>корекција</a:t>
            </a:r>
            <a:r>
              <a:rPr lang="en-US" sz="5100" dirty="0">
                <a:latin typeface="+mj-lt"/>
              </a:rPr>
              <a:t> </a:t>
            </a:r>
            <a:r>
              <a:rPr lang="en-US" sz="5100" dirty="0" err="1">
                <a:latin typeface="+mj-lt"/>
              </a:rPr>
              <a:t>понашања</a:t>
            </a:r>
            <a:r>
              <a:rPr lang="en-US" sz="5100" dirty="0">
                <a:latin typeface="+mj-lt"/>
              </a:rPr>
              <a:t>;</a:t>
            </a:r>
          </a:p>
          <a:p>
            <a:pPr marL="0" indent="0">
              <a:buNone/>
            </a:pPr>
            <a:r>
              <a:rPr lang="en-US" sz="5100" dirty="0">
                <a:latin typeface="+mj-lt"/>
              </a:rPr>
              <a:t>– и </a:t>
            </a:r>
            <a:r>
              <a:rPr lang="en-US" sz="5100" dirty="0" err="1">
                <a:latin typeface="+mj-lt"/>
              </a:rPr>
              <a:t>поред</a:t>
            </a:r>
            <a:r>
              <a:rPr lang="en-US" sz="5100" dirty="0">
                <a:latin typeface="+mj-lt"/>
              </a:rPr>
              <a:t> </a:t>
            </a:r>
            <a:r>
              <a:rPr lang="en-US" sz="5100" dirty="0" err="1">
                <a:latin typeface="+mj-lt"/>
              </a:rPr>
              <a:t>опомена</a:t>
            </a:r>
            <a:r>
              <a:rPr lang="en-US" sz="5100" dirty="0">
                <a:latin typeface="+mj-lt"/>
              </a:rPr>
              <a:t> </a:t>
            </a:r>
            <a:r>
              <a:rPr lang="en-US" sz="5100" dirty="0" err="1">
                <a:latin typeface="+mj-lt"/>
              </a:rPr>
              <a:t>учестало</a:t>
            </a:r>
            <a:r>
              <a:rPr lang="en-US" sz="5100" dirty="0">
                <a:latin typeface="+mj-lt"/>
              </a:rPr>
              <a:t> </a:t>
            </a:r>
            <a:r>
              <a:rPr lang="en-US" sz="5100" dirty="0" err="1">
                <a:latin typeface="+mj-lt"/>
              </a:rPr>
              <a:t>крши</a:t>
            </a:r>
            <a:r>
              <a:rPr lang="en-US" sz="5100" dirty="0">
                <a:latin typeface="+mj-lt"/>
              </a:rPr>
              <a:t> </a:t>
            </a:r>
            <a:r>
              <a:rPr lang="en-US" sz="5100" dirty="0" err="1">
                <a:latin typeface="+mj-lt"/>
              </a:rPr>
              <a:t>правила</a:t>
            </a:r>
            <a:r>
              <a:rPr lang="en-US" sz="5100" dirty="0">
                <a:latin typeface="+mj-lt"/>
              </a:rPr>
              <a:t> у </a:t>
            </a:r>
            <a:r>
              <a:rPr lang="en-US" sz="5100" dirty="0" err="1">
                <a:latin typeface="+mj-lt"/>
              </a:rPr>
              <a:t>неговању</a:t>
            </a:r>
            <a:r>
              <a:rPr lang="en-US" sz="5100" dirty="0">
                <a:latin typeface="+mj-lt"/>
              </a:rPr>
              <a:t> </a:t>
            </a:r>
            <a:r>
              <a:rPr lang="en-US" sz="5100" dirty="0" err="1">
                <a:latin typeface="+mj-lt"/>
              </a:rPr>
              <a:t>атмосфере</a:t>
            </a:r>
            <a:r>
              <a:rPr lang="en-US" sz="5100" dirty="0">
                <a:latin typeface="+mj-lt"/>
              </a:rPr>
              <a:t> </a:t>
            </a:r>
            <a:r>
              <a:rPr lang="en-US" sz="5100" dirty="0" err="1">
                <a:latin typeface="+mj-lt"/>
              </a:rPr>
              <a:t>другарства</a:t>
            </a:r>
            <a:r>
              <a:rPr lang="en-US" sz="5100" dirty="0">
                <a:latin typeface="+mj-lt"/>
              </a:rPr>
              <a:t> и </a:t>
            </a:r>
            <a:r>
              <a:rPr lang="en-US" sz="5100" dirty="0" err="1">
                <a:latin typeface="+mj-lt"/>
              </a:rPr>
              <a:t>конструктивног</a:t>
            </a:r>
            <a:r>
              <a:rPr lang="en-US" sz="5100" dirty="0">
                <a:latin typeface="+mj-lt"/>
              </a:rPr>
              <a:t> </a:t>
            </a:r>
            <a:r>
              <a:rPr lang="en-US" sz="5100" dirty="0" err="1">
                <a:latin typeface="+mj-lt"/>
              </a:rPr>
              <a:t>решавања</a:t>
            </a:r>
            <a:r>
              <a:rPr lang="en-US" sz="5100" dirty="0">
                <a:latin typeface="+mj-lt"/>
              </a:rPr>
              <a:t> </a:t>
            </a:r>
            <a:r>
              <a:rPr lang="en-US" sz="5100" dirty="0" err="1">
                <a:latin typeface="+mj-lt"/>
              </a:rPr>
              <a:t>конфликата</a:t>
            </a:r>
            <a:r>
              <a:rPr lang="en-US" sz="5100" dirty="0">
                <a:latin typeface="+mj-lt"/>
              </a:rPr>
              <a:t> у </a:t>
            </a:r>
            <a:r>
              <a:rPr lang="en-US" sz="5100" dirty="0" err="1">
                <a:latin typeface="+mj-lt"/>
              </a:rPr>
              <a:t>вршњачкој</a:t>
            </a:r>
            <a:r>
              <a:rPr lang="en-US" sz="5100" dirty="0">
                <a:latin typeface="+mj-lt"/>
              </a:rPr>
              <a:t> </a:t>
            </a:r>
            <a:r>
              <a:rPr lang="en-US" sz="5100" dirty="0" err="1">
                <a:latin typeface="+mj-lt"/>
              </a:rPr>
              <a:t>популацији</a:t>
            </a:r>
            <a:r>
              <a:rPr lang="en-US" sz="5100" dirty="0">
                <a:latin typeface="+mj-lt"/>
              </a:rPr>
              <a:t>, </a:t>
            </a:r>
            <a:r>
              <a:rPr lang="en-US" sz="5100" dirty="0" err="1">
                <a:latin typeface="+mj-lt"/>
              </a:rPr>
              <a:t>при</a:t>
            </a:r>
            <a:r>
              <a:rPr lang="en-US" sz="5100" dirty="0">
                <a:latin typeface="+mj-lt"/>
              </a:rPr>
              <a:t> </a:t>
            </a:r>
            <a:r>
              <a:rPr lang="en-US" sz="5100" dirty="0" err="1">
                <a:latin typeface="+mj-lt"/>
              </a:rPr>
              <a:t>чему</a:t>
            </a:r>
            <a:r>
              <a:rPr lang="en-US" sz="5100" dirty="0">
                <a:latin typeface="+mj-lt"/>
              </a:rPr>
              <a:t> </a:t>
            </a:r>
            <a:r>
              <a:rPr lang="en-US" sz="5100" dirty="0" err="1">
                <a:latin typeface="+mj-lt"/>
              </a:rPr>
              <a:t>изостаје</a:t>
            </a:r>
            <a:r>
              <a:rPr lang="en-US" sz="5100" dirty="0">
                <a:latin typeface="+mj-lt"/>
              </a:rPr>
              <a:t> </a:t>
            </a:r>
            <a:r>
              <a:rPr lang="en-US" sz="5100" dirty="0" err="1">
                <a:latin typeface="+mj-lt"/>
              </a:rPr>
              <a:t>корекција</a:t>
            </a:r>
            <a:r>
              <a:rPr lang="en-US" sz="5100" dirty="0">
                <a:latin typeface="+mj-lt"/>
              </a:rPr>
              <a:t> </a:t>
            </a:r>
            <a:r>
              <a:rPr lang="en-US" sz="5100" dirty="0" err="1">
                <a:latin typeface="+mj-lt"/>
              </a:rPr>
              <a:t>понашања</a:t>
            </a:r>
            <a:r>
              <a:rPr lang="en-US" sz="5100" dirty="0">
                <a:latin typeface="+mj-lt"/>
              </a:rPr>
              <a:t>;</a:t>
            </a:r>
          </a:p>
          <a:p>
            <a:pPr marL="0" indent="0" algn="just">
              <a:buNone/>
            </a:pPr>
            <a:endParaRPr lang="en-U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3549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612EBFA-E617-4324-9B09-8CC5CFFA16E3}"/>
              </a:ext>
            </a:extLst>
          </p:cNvPr>
          <p:cNvSpPr txBox="1"/>
          <p:nvPr/>
        </p:nvSpPr>
        <p:spPr>
          <a:xfrm>
            <a:off x="865464" y="896541"/>
            <a:ext cx="10461072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– не поштује личност других ученика и према њима се понаша нетолерантно, угрожавајући и повређујући права и осећања других;</a:t>
            </a:r>
          </a:p>
          <a:p>
            <a:r>
              <a:rPr lang="ru-RU" sz="2800" dirty="0">
                <a:solidFill>
                  <a:schemeClr val="bg1"/>
                </a:solidFill>
              </a:rPr>
              <a:t>– својим понашањем и иницијативама не подржава и не промовише позитивне вредности, толеранцију, хуманост, солидарност и одговорност према себи, другима и окружењу;</a:t>
            </a:r>
          </a:p>
          <a:p>
            <a:r>
              <a:rPr lang="ru-RU" sz="2800" dirty="0">
                <a:solidFill>
                  <a:schemeClr val="bg1"/>
                </a:solidFill>
              </a:rPr>
              <a:t>– угрожава и повређује права запослених у школи и у другим организацијама;</a:t>
            </a:r>
          </a:p>
          <a:p>
            <a:r>
              <a:rPr lang="ru-RU" sz="2800" dirty="0">
                <a:solidFill>
                  <a:schemeClr val="bg1"/>
                </a:solidFill>
              </a:rPr>
              <a:t>– не прихвата одговорност за своје понашање и не поправља своје понашање након појачаног васпитног рада;</a:t>
            </a:r>
          </a:p>
          <a:p>
            <a:r>
              <a:rPr lang="ru-RU" sz="2800" dirty="0">
                <a:solidFill>
                  <a:schemeClr val="bg1"/>
                </a:solidFill>
              </a:rPr>
              <a:t>– показује деструктивно понашање према школској имовини и имовини других;</a:t>
            </a:r>
          </a:p>
        </p:txBody>
      </p:sp>
    </p:spTree>
    <p:extLst>
      <p:ext uri="{BB962C8B-B14F-4D97-AF65-F5344CB8AC3E}">
        <p14:creationId xmlns:p14="http://schemas.microsoft.com/office/powerpoint/2010/main" val="7220664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273BA01-0062-1BF8-A789-A963D6817177}"/>
              </a:ext>
            </a:extLst>
          </p:cNvPr>
          <p:cNvSpPr txBox="1"/>
          <p:nvPr/>
        </p:nvSpPr>
        <p:spPr>
          <a:xfrm>
            <a:off x="738231" y="993305"/>
            <a:ext cx="10486239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+mj-lt"/>
              </a:rPr>
              <a:t>– показује деструктивно понашање према животној средини.</a:t>
            </a:r>
          </a:p>
          <a:p>
            <a:r>
              <a:rPr lang="ru-RU" sz="2800" dirty="0">
                <a:solidFill>
                  <a:schemeClr val="bg1"/>
                </a:solidFill>
                <a:latin typeface="+mj-lt"/>
              </a:rPr>
              <a:t>Оцене дате на основу става 1. овог члана сматрају се појединачним оценама и саставни су део закључне оцене из владања.</a:t>
            </a:r>
          </a:p>
          <a:p>
            <a:r>
              <a:rPr lang="ru-RU" sz="2800" dirty="0">
                <a:solidFill>
                  <a:schemeClr val="bg1"/>
                </a:solidFill>
                <a:latin typeface="+mj-lt"/>
              </a:rPr>
              <a:t>Ученик је обавезан да редовно похађа наставу.</a:t>
            </a:r>
          </a:p>
          <a:p>
            <a:r>
              <a:rPr lang="ru-RU" sz="2800" dirty="0">
                <a:solidFill>
                  <a:schemeClr val="bg1"/>
                </a:solidFill>
                <a:latin typeface="+mj-lt"/>
              </a:rPr>
              <a:t>На оцену из владања у току школске године утиче редовност похађања наставе од стране ученика, као и изречене васпитне и васпитно-дисциплинске мере.</a:t>
            </a:r>
          </a:p>
          <a:p>
            <a:r>
              <a:rPr lang="ru-RU" sz="2800" dirty="0">
                <a:solidFill>
                  <a:schemeClr val="bg1"/>
                </a:solidFill>
                <a:latin typeface="+mj-lt"/>
              </a:rPr>
              <a:t>Ученик који неоправдано изостаје са наставе у току школске године, а на основу редовног праћења и обавештавања родитеља, оцењује се појединачном оценом из владања:</a:t>
            </a:r>
          </a:p>
        </p:txBody>
      </p:sp>
    </p:spTree>
    <p:extLst>
      <p:ext uri="{BB962C8B-B14F-4D97-AF65-F5344CB8AC3E}">
        <p14:creationId xmlns:p14="http://schemas.microsoft.com/office/powerpoint/2010/main" val="3099728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621" y="653205"/>
            <a:ext cx="10730173" cy="5395257"/>
          </a:xfrm>
        </p:spPr>
        <p:txBody>
          <a:bodyPr>
            <a:normAutofit fontScale="25000" lnSpcReduction="20000"/>
          </a:bodyPr>
          <a:lstStyle/>
          <a:p>
            <a:endParaRPr lang="en-US" sz="8600" dirty="0"/>
          </a:p>
          <a:p>
            <a:pPr indent="0">
              <a:lnSpc>
                <a:spcPct val="115000"/>
              </a:lnSpc>
              <a:spcAft>
                <a:spcPts val="750"/>
              </a:spcAft>
              <a:buNone/>
            </a:pPr>
            <a:r>
              <a:rPr lang="en-US" sz="9600" dirty="0" err="1">
                <a:ea typeface="Times New Roman"/>
                <a:cs typeface="Times New Roman"/>
              </a:rPr>
              <a:t>Појединачна</a:t>
            </a:r>
            <a:r>
              <a:rPr lang="en-US" sz="9600" dirty="0">
                <a:ea typeface="Times New Roman"/>
                <a:cs typeface="Times New Roman"/>
              </a:rPr>
              <a:t> </a:t>
            </a:r>
            <a:r>
              <a:rPr lang="en-US" sz="9600" dirty="0" err="1">
                <a:ea typeface="Times New Roman"/>
                <a:cs typeface="Times New Roman"/>
              </a:rPr>
              <a:t>бројчана</a:t>
            </a:r>
            <a:r>
              <a:rPr lang="en-US" sz="9600" dirty="0">
                <a:ea typeface="Times New Roman"/>
                <a:cs typeface="Times New Roman"/>
              </a:rPr>
              <a:t> </a:t>
            </a:r>
            <a:r>
              <a:rPr lang="en-US" sz="9600" dirty="0" err="1">
                <a:ea typeface="Times New Roman"/>
                <a:cs typeface="Times New Roman"/>
              </a:rPr>
              <a:t>оцена</a:t>
            </a:r>
            <a:r>
              <a:rPr lang="en-US" sz="9600" dirty="0">
                <a:ea typeface="Times New Roman"/>
                <a:cs typeface="Times New Roman"/>
              </a:rPr>
              <a:t> </a:t>
            </a:r>
            <a:r>
              <a:rPr lang="en-US" sz="9600" dirty="0" err="1">
                <a:ea typeface="Times New Roman"/>
                <a:cs typeface="Times New Roman"/>
              </a:rPr>
              <a:t>из</a:t>
            </a:r>
            <a:r>
              <a:rPr lang="en-US" sz="9600" dirty="0">
                <a:ea typeface="Times New Roman"/>
                <a:cs typeface="Times New Roman"/>
              </a:rPr>
              <a:t> </a:t>
            </a:r>
            <a:r>
              <a:rPr lang="en-US" sz="9600" dirty="0" err="1">
                <a:ea typeface="Times New Roman"/>
                <a:cs typeface="Times New Roman"/>
              </a:rPr>
              <a:t>владања</a:t>
            </a:r>
            <a:r>
              <a:rPr lang="en-US" sz="9600" dirty="0">
                <a:ea typeface="Times New Roman"/>
                <a:cs typeface="Times New Roman"/>
              </a:rPr>
              <a:t> у </a:t>
            </a:r>
            <a:r>
              <a:rPr lang="en-US" sz="9600" dirty="0" err="1">
                <a:ea typeface="Times New Roman"/>
                <a:cs typeface="Times New Roman"/>
              </a:rPr>
              <a:t>току</a:t>
            </a:r>
            <a:r>
              <a:rPr lang="en-US" sz="9600" dirty="0">
                <a:ea typeface="Times New Roman"/>
                <a:cs typeface="Times New Roman"/>
              </a:rPr>
              <a:t> </a:t>
            </a:r>
            <a:r>
              <a:rPr lang="en-US" sz="9600" dirty="0" err="1">
                <a:ea typeface="Times New Roman"/>
                <a:cs typeface="Times New Roman"/>
              </a:rPr>
              <a:t>полугодишта</a:t>
            </a:r>
            <a:r>
              <a:rPr lang="en-US" sz="9600" dirty="0">
                <a:ea typeface="Times New Roman"/>
                <a:cs typeface="Times New Roman"/>
              </a:rPr>
              <a:t> </a:t>
            </a:r>
            <a:r>
              <a:rPr lang="en-US" sz="9600" dirty="0" err="1">
                <a:ea typeface="Times New Roman"/>
                <a:cs typeface="Times New Roman"/>
              </a:rPr>
              <a:t>утврђује</a:t>
            </a:r>
            <a:r>
              <a:rPr lang="en-US" sz="9600" dirty="0">
                <a:ea typeface="Times New Roman"/>
                <a:cs typeface="Times New Roman"/>
              </a:rPr>
              <a:t> </a:t>
            </a:r>
            <a:r>
              <a:rPr lang="en-US" sz="9600" dirty="0" err="1">
                <a:ea typeface="Times New Roman"/>
                <a:cs typeface="Times New Roman"/>
              </a:rPr>
              <a:t>се</a:t>
            </a:r>
            <a:r>
              <a:rPr lang="en-US" sz="9600" dirty="0">
                <a:ea typeface="Times New Roman"/>
                <a:cs typeface="Times New Roman"/>
              </a:rPr>
              <a:t> </a:t>
            </a:r>
            <a:r>
              <a:rPr lang="en-US" sz="9600" dirty="0" err="1">
                <a:ea typeface="Times New Roman"/>
                <a:cs typeface="Times New Roman"/>
              </a:rPr>
              <a:t>на</a:t>
            </a:r>
            <a:r>
              <a:rPr lang="en-US" sz="9600" dirty="0">
                <a:ea typeface="Times New Roman"/>
                <a:cs typeface="Times New Roman"/>
              </a:rPr>
              <a:t> </a:t>
            </a:r>
            <a:r>
              <a:rPr lang="en-US" sz="9600" dirty="0" err="1">
                <a:ea typeface="Times New Roman"/>
                <a:cs typeface="Times New Roman"/>
              </a:rPr>
              <a:t>основу</a:t>
            </a:r>
            <a:r>
              <a:rPr lang="en-US" sz="9600" dirty="0">
                <a:ea typeface="Times New Roman"/>
                <a:cs typeface="Times New Roman"/>
              </a:rPr>
              <a:t> </a:t>
            </a:r>
            <a:r>
              <a:rPr lang="en-US" sz="9600" dirty="0" err="1">
                <a:ea typeface="Times New Roman"/>
                <a:cs typeface="Times New Roman"/>
              </a:rPr>
              <a:t>следећих</a:t>
            </a:r>
            <a:r>
              <a:rPr lang="en-US" sz="9600" dirty="0">
                <a:ea typeface="Times New Roman"/>
                <a:cs typeface="Times New Roman"/>
              </a:rPr>
              <a:t> </a:t>
            </a:r>
            <a:r>
              <a:rPr lang="en-US" sz="9600" dirty="0" err="1">
                <a:ea typeface="Times New Roman"/>
                <a:cs typeface="Times New Roman"/>
              </a:rPr>
              <a:t>критеријума</a:t>
            </a:r>
            <a:r>
              <a:rPr lang="en-US" sz="9600" dirty="0">
                <a:ea typeface="Times New Roman"/>
                <a:cs typeface="Times New Roman"/>
              </a:rPr>
              <a:t>:</a:t>
            </a:r>
            <a:endParaRPr lang="en-US" sz="96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750"/>
              </a:spcAft>
              <a:buNone/>
            </a:pPr>
            <a:r>
              <a:rPr lang="en-US" sz="9600" dirty="0">
                <a:ea typeface="Times New Roman"/>
                <a:cs typeface="Times New Roman"/>
              </a:rPr>
              <a:t>1) </a:t>
            </a:r>
            <a:r>
              <a:rPr lang="en-US" sz="9600" dirty="0" err="1">
                <a:ea typeface="Times New Roman"/>
                <a:cs typeface="Times New Roman"/>
              </a:rPr>
              <a:t>Оцену</a:t>
            </a:r>
            <a:r>
              <a:rPr lang="en-US" sz="9600" dirty="0">
                <a:ea typeface="Times New Roman"/>
                <a:cs typeface="Times New Roman"/>
              </a:rPr>
              <a:t> </a:t>
            </a:r>
            <a:r>
              <a:rPr lang="en-US" sz="9600" dirty="0" err="1">
                <a:ea typeface="Times New Roman"/>
                <a:cs typeface="Times New Roman"/>
              </a:rPr>
              <a:t>примерно</a:t>
            </a:r>
            <a:r>
              <a:rPr lang="en-US" sz="9600" dirty="0">
                <a:ea typeface="Times New Roman"/>
                <a:cs typeface="Times New Roman"/>
              </a:rPr>
              <a:t> (5) </a:t>
            </a:r>
            <a:r>
              <a:rPr lang="en-US" sz="9600" dirty="0" err="1">
                <a:ea typeface="Times New Roman"/>
                <a:cs typeface="Times New Roman"/>
              </a:rPr>
              <a:t>добија</a:t>
            </a:r>
            <a:r>
              <a:rPr lang="en-US" sz="9600" dirty="0">
                <a:ea typeface="Times New Roman"/>
                <a:cs typeface="Times New Roman"/>
              </a:rPr>
              <a:t> </a:t>
            </a:r>
            <a:r>
              <a:rPr lang="en-US" sz="9600" dirty="0" err="1">
                <a:ea typeface="Times New Roman"/>
                <a:cs typeface="Times New Roman"/>
              </a:rPr>
              <a:t>ученик</a:t>
            </a:r>
            <a:r>
              <a:rPr lang="en-US" sz="9600" dirty="0">
                <a:ea typeface="Times New Roman"/>
                <a:cs typeface="Times New Roman"/>
              </a:rPr>
              <a:t> </a:t>
            </a:r>
            <a:r>
              <a:rPr lang="en-US" sz="9600" dirty="0" err="1">
                <a:ea typeface="Times New Roman"/>
                <a:cs typeface="Times New Roman"/>
              </a:rPr>
              <a:t>који</a:t>
            </a:r>
            <a:r>
              <a:rPr lang="en-US" sz="9600" dirty="0">
                <a:ea typeface="Times New Roman"/>
                <a:cs typeface="Times New Roman"/>
              </a:rPr>
              <a:t> </a:t>
            </a:r>
            <a:r>
              <a:rPr lang="en-US" sz="9600" dirty="0" err="1">
                <a:ea typeface="Times New Roman"/>
                <a:cs typeface="Times New Roman"/>
              </a:rPr>
              <a:t>је</a:t>
            </a:r>
            <a:r>
              <a:rPr lang="en-US" sz="9600" dirty="0">
                <a:ea typeface="Times New Roman"/>
                <a:cs typeface="Times New Roman"/>
              </a:rPr>
              <a:t> </a:t>
            </a:r>
            <a:r>
              <a:rPr lang="en-US" sz="9600" dirty="0" err="1">
                <a:ea typeface="Times New Roman"/>
                <a:cs typeface="Times New Roman"/>
              </a:rPr>
              <a:t>остварио</a:t>
            </a:r>
            <a:r>
              <a:rPr lang="en-US" sz="9600" dirty="0">
                <a:ea typeface="Times New Roman"/>
                <a:cs typeface="Times New Roman"/>
              </a:rPr>
              <a:t> </a:t>
            </a:r>
            <a:r>
              <a:rPr lang="en-US" sz="9600" dirty="0" err="1">
                <a:ea typeface="Times New Roman"/>
                <a:cs typeface="Times New Roman"/>
              </a:rPr>
              <a:t>следеће</a:t>
            </a:r>
            <a:r>
              <a:rPr lang="en-US" sz="9600" dirty="0">
                <a:ea typeface="Times New Roman"/>
                <a:cs typeface="Times New Roman"/>
              </a:rPr>
              <a:t> </a:t>
            </a:r>
            <a:r>
              <a:rPr lang="en-US" sz="9600" dirty="0" err="1">
                <a:ea typeface="Times New Roman"/>
                <a:cs typeface="Times New Roman"/>
              </a:rPr>
              <a:t>услове</a:t>
            </a:r>
            <a:r>
              <a:rPr lang="en-US" sz="9600" dirty="0">
                <a:ea typeface="Times New Roman"/>
                <a:cs typeface="Times New Roman"/>
              </a:rPr>
              <a:t>:</a:t>
            </a:r>
            <a:endParaRPr lang="en-US" sz="96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750"/>
              </a:spcAft>
              <a:buNone/>
            </a:pPr>
            <a:r>
              <a:rPr lang="en-US" sz="9600" dirty="0">
                <a:ea typeface="Times New Roman"/>
                <a:cs typeface="Times New Roman"/>
              </a:rPr>
              <a:t>– </a:t>
            </a:r>
            <a:r>
              <a:rPr lang="en-US" sz="9600" dirty="0" err="1">
                <a:ea typeface="Times New Roman"/>
                <a:cs typeface="Times New Roman"/>
              </a:rPr>
              <a:t>истиче</a:t>
            </a:r>
            <a:r>
              <a:rPr lang="en-US" sz="9600" dirty="0">
                <a:ea typeface="Times New Roman"/>
                <a:cs typeface="Times New Roman"/>
              </a:rPr>
              <a:t> </a:t>
            </a:r>
            <a:r>
              <a:rPr lang="en-US" sz="9600" dirty="0" err="1">
                <a:ea typeface="Times New Roman"/>
                <a:cs typeface="Times New Roman"/>
              </a:rPr>
              <a:t>се</a:t>
            </a:r>
            <a:r>
              <a:rPr lang="en-US" sz="9600" dirty="0">
                <a:ea typeface="Times New Roman"/>
                <a:cs typeface="Times New Roman"/>
              </a:rPr>
              <a:t> у </a:t>
            </a:r>
            <a:r>
              <a:rPr lang="en-US" sz="9600" dirty="0" err="1">
                <a:ea typeface="Times New Roman"/>
                <a:cs typeface="Times New Roman"/>
              </a:rPr>
              <a:t>извршавању</a:t>
            </a:r>
            <a:r>
              <a:rPr lang="en-US" sz="9600" dirty="0">
                <a:ea typeface="Times New Roman"/>
                <a:cs typeface="Times New Roman"/>
              </a:rPr>
              <a:t> </a:t>
            </a:r>
            <a:r>
              <a:rPr lang="en-US" sz="9600" dirty="0" err="1">
                <a:ea typeface="Times New Roman"/>
                <a:cs typeface="Times New Roman"/>
              </a:rPr>
              <a:t>школских</a:t>
            </a:r>
            <a:r>
              <a:rPr lang="en-US" sz="9600" dirty="0">
                <a:ea typeface="Times New Roman"/>
                <a:cs typeface="Times New Roman"/>
              </a:rPr>
              <a:t> </a:t>
            </a:r>
            <a:r>
              <a:rPr lang="en-US" sz="9600" dirty="0" err="1">
                <a:ea typeface="Times New Roman"/>
                <a:cs typeface="Times New Roman"/>
              </a:rPr>
              <a:t>обавеза</a:t>
            </a:r>
            <a:r>
              <a:rPr lang="en-US" sz="9600" dirty="0">
                <a:ea typeface="Times New Roman"/>
                <a:cs typeface="Times New Roman"/>
              </a:rPr>
              <a:t> </a:t>
            </a:r>
            <a:r>
              <a:rPr lang="en-US" sz="9600" dirty="0" err="1">
                <a:ea typeface="Times New Roman"/>
                <a:cs typeface="Times New Roman"/>
              </a:rPr>
              <a:t>које</a:t>
            </a:r>
            <a:r>
              <a:rPr lang="en-US" sz="9600" dirty="0">
                <a:ea typeface="Times New Roman"/>
                <a:cs typeface="Times New Roman"/>
              </a:rPr>
              <a:t> </a:t>
            </a:r>
            <a:r>
              <a:rPr lang="en-US" sz="9600" dirty="0" err="1">
                <a:ea typeface="Times New Roman"/>
                <a:cs typeface="Times New Roman"/>
              </a:rPr>
              <a:t>се</a:t>
            </a:r>
            <a:r>
              <a:rPr lang="en-US" sz="9600" dirty="0">
                <a:ea typeface="Times New Roman"/>
                <a:cs typeface="Times New Roman"/>
              </a:rPr>
              <a:t> </a:t>
            </a:r>
            <a:r>
              <a:rPr lang="en-US" sz="9600" dirty="0" err="1">
                <a:ea typeface="Times New Roman"/>
                <a:cs typeface="Times New Roman"/>
              </a:rPr>
              <a:t>односе</a:t>
            </a:r>
            <a:r>
              <a:rPr lang="en-US" sz="9600" dirty="0">
                <a:ea typeface="Times New Roman"/>
                <a:cs typeface="Times New Roman"/>
              </a:rPr>
              <a:t> </a:t>
            </a:r>
            <a:r>
              <a:rPr lang="en-US" sz="9600" dirty="0" err="1">
                <a:ea typeface="Times New Roman"/>
                <a:cs typeface="Times New Roman"/>
              </a:rPr>
              <a:t>на</a:t>
            </a:r>
            <a:r>
              <a:rPr lang="en-US" sz="9600" dirty="0">
                <a:ea typeface="Times New Roman"/>
                <a:cs typeface="Times New Roman"/>
              </a:rPr>
              <a:t> </a:t>
            </a:r>
            <a:r>
              <a:rPr lang="en-US" sz="9600" dirty="0" err="1">
                <a:ea typeface="Times New Roman"/>
                <a:cs typeface="Times New Roman"/>
              </a:rPr>
              <a:t>наставу</a:t>
            </a:r>
            <a:r>
              <a:rPr lang="en-US" sz="9600" dirty="0">
                <a:ea typeface="Times New Roman"/>
                <a:cs typeface="Times New Roman"/>
              </a:rPr>
              <a:t> и </a:t>
            </a:r>
            <a:r>
              <a:rPr lang="en-US" sz="9600" dirty="0" err="1">
                <a:ea typeface="Times New Roman"/>
                <a:cs typeface="Times New Roman"/>
              </a:rPr>
              <a:t>друге</a:t>
            </a:r>
            <a:r>
              <a:rPr lang="en-US" sz="9600" dirty="0">
                <a:ea typeface="Times New Roman"/>
                <a:cs typeface="Times New Roman"/>
              </a:rPr>
              <a:t> </a:t>
            </a:r>
            <a:r>
              <a:rPr lang="en-US" sz="9600" dirty="0" err="1">
                <a:ea typeface="Times New Roman"/>
                <a:cs typeface="Times New Roman"/>
              </a:rPr>
              <a:t>облике</a:t>
            </a:r>
            <a:r>
              <a:rPr lang="en-US" sz="9600" dirty="0">
                <a:ea typeface="Times New Roman"/>
                <a:cs typeface="Times New Roman"/>
              </a:rPr>
              <a:t> </a:t>
            </a:r>
            <a:r>
              <a:rPr lang="en-US" sz="9600" dirty="0" err="1">
                <a:ea typeface="Times New Roman"/>
                <a:cs typeface="Times New Roman"/>
              </a:rPr>
              <a:t>рада</a:t>
            </a:r>
            <a:r>
              <a:rPr lang="en-US" sz="9600" dirty="0">
                <a:ea typeface="Times New Roman"/>
                <a:cs typeface="Times New Roman"/>
              </a:rPr>
              <a:t> и </a:t>
            </a:r>
            <a:r>
              <a:rPr lang="en-US" sz="9600" dirty="0" err="1">
                <a:ea typeface="Times New Roman"/>
                <a:cs typeface="Times New Roman"/>
              </a:rPr>
              <a:t>испуњава</a:t>
            </a:r>
            <a:r>
              <a:rPr lang="en-US" sz="9600" dirty="0">
                <a:ea typeface="Times New Roman"/>
                <a:cs typeface="Times New Roman"/>
              </a:rPr>
              <a:t> </a:t>
            </a:r>
            <a:r>
              <a:rPr lang="en-US" sz="9600" dirty="0" err="1">
                <a:ea typeface="Times New Roman"/>
                <a:cs typeface="Times New Roman"/>
              </a:rPr>
              <a:t>их</a:t>
            </a:r>
            <a:r>
              <a:rPr lang="en-US" sz="9600" dirty="0">
                <a:ea typeface="Times New Roman"/>
                <a:cs typeface="Times New Roman"/>
              </a:rPr>
              <a:t> у </a:t>
            </a:r>
            <a:r>
              <a:rPr lang="en-US" sz="9600" dirty="0" err="1">
                <a:ea typeface="Times New Roman"/>
                <a:cs typeface="Times New Roman"/>
              </a:rPr>
              <a:t>потпуности</a:t>
            </a:r>
            <a:r>
              <a:rPr lang="en-US" sz="9600" dirty="0">
                <a:ea typeface="Times New Roman"/>
                <a:cs typeface="Times New Roman"/>
              </a:rPr>
              <a:t> и </a:t>
            </a:r>
            <a:r>
              <a:rPr lang="en-US" sz="9600" dirty="0" err="1">
                <a:ea typeface="Times New Roman"/>
                <a:cs typeface="Times New Roman"/>
              </a:rPr>
              <a:t>правовремено</a:t>
            </a:r>
            <a:r>
              <a:rPr lang="en-US" sz="9600" dirty="0">
                <a:ea typeface="Times New Roman"/>
                <a:cs typeface="Times New Roman"/>
              </a:rPr>
              <a:t>;</a:t>
            </a:r>
            <a:endParaRPr lang="en-US" sz="96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750"/>
              </a:spcAft>
              <a:buNone/>
            </a:pPr>
            <a:r>
              <a:rPr lang="en-US" sz="9600" dirty="0">
                <a:ea typeface="Times New Roman"/>
                <a:cs typeface="Times New Roman"/>
              </a:rPr>
              <a:t>– </a:t>
            </a:r>
            <a:r>
              <a:rPr lang="en-US" sz="9600" dirty="0" err="1">
                <a:ea typeface="Times New Roman"/>
                <a:cs typeface="Times New Roman"/>
              </a:rPr>
              <a:t>поштује</a:t>
            </a:r>
            <a:r>
              <a:rPr lang="en-US" sz="9600" dirty="0">
                <a:ea typeface="Times New Roman"/>
                <a:cs typeface="Times New Roman"/>
              </a:rPr>
              <a:t> </a:t>
            </a:r>
            <a:r>
              <a:rPr lang="en-US" sz="9600" dirty="0" err="1">
                <a:ea typeface="Times New Roman"/>
                <a:cs typeface="Times New Roman"/>
              </a:rPr>
              <a:t>правила</a:t>
            </a:r>
            <a:r>
              <a:rPr lang="en-US" sz="9600" dirty="0">
                <a:ea typeface="Times New Roman"/>
                <a:cs typeface="Times New Roman"/>
              </a:rPr>
              <a:t> </a:t>
            </a:r>
            <a:r>
              <a:rPr lang="en-US" sz="9600" dirty="0" err="1">
                <a:ea typeface="Times New Roman"/>
                <a:cs typeface="Times New Roman"/>
              </a:rPr>
              <a:t>понашања</a:t>
            </a:r>
            <a:r>
              <a:rPr lang="en-US" sz="9600" dirty="0">
                <a:ea typeface="Times New Roman"/>
                <a:cs typeface="Times New Roman"/>
              </a:rPr>
              <a:t> и </a:t>
            </a:r>
            <a:r>
              <a:rPr lang="en-US" sz="9600" dirty="0" err="1">
                <a:ea typeface="Times New Roman"/>
                <a:cs typeface="Times New Roman"/>
              </a:rPr>
              <a:t>мере</a:t>
            </a:r>
            <a:r>
              <a:rPr lang="en-US" sz="9600" dirty="0">
                <a:ea typeface="Times New Roman"/>
                <a:cs typeface="Times New Roman"/>
              </a:rPr>
              <a:t> </a:t>
            </a:r>
            <a:r>
              <a:rPr lang="en-US" sz="9600" dirty="0" err="1">
                <a:ea typeface="Times New Roman"/>
                <a:cs typeface="Times New Roman"/>
              </a:rPr>
              <a:t>безбедности</a:t>
            </a:r>
            <a:r>
              <a:rPr lang="en-US" sz="9600" dirty="0">
                <a:ea typeface="Times New Roman"/>
                <a:cs typeface="Times New Roman"/>
              </a:rPr>
              <a:t>;</a:t>
            </a:r>
            <a:endParaRPr lang="en-US" sz="96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750"/>
              </a:spcAft>
              <a:buNone/>
            </a:pPr>
            <a:r>
              <a:rPr lang="en-US" sz="9600" dirty="0">
                <a:ea typeface="Times New Roman"/>
                <a:cs typeface="Times New Roman"/>
              </a:rPr>
              <a:t>– </a:t>
            </a:r>
            <a:r>
              <a:rPr lang="en-US" sz="9600" dirty="0" err="1">
                <a:ea typeface="Times New Roman"/>
                <a:cs typeface="Times New Roman"/>
              </a:rPr>
              <a:t>представља</a:t>
            </a:r>
            <a:r>
              <a:rPr lang="en-US" sz="9600" dirty="0">
                <a:ea typeface="Times New Roman"/>
                <a:cs typeface="Times New Roman"/>
              </a:rPr>
              <a:t> </a:t>
            </a:r>
            <a:r>
              <a:rPr lang="en-US" sz="9600" dirty="0" err="1">
                <a:ea typeface="Times New Roman"/>
                <a:cs typeface="Times New Roman"/>
              </a:rPr>
              <a:t>позитиван</a:t>
            </a:r>
            <a:r>
              <a:rPr lang="en-US" sz="9600" dirty="0">
                <a:ea typeface="Times New Roman"/>
                <a:cs typeface="Times New Roman"/>
              </a:rPr>
              <a:t> </a:t>
            </a:r>
            <a:r>
              <a:rPr lang="en-US" sz="9600" dirty="0" err="1">
                <a:ea typeface="Times New Roman"/>
                <a:cs typeface="Times New Roman"/>
              </a:rPr>
              <a:t>пример</a:t>
            </a:r>
            <a:r>
              <a:rPr lang="en-US" sz="9600" dirty="0">
                <a:ea typeface="Times New Roman"/>
                <a:cs typeface="Times New Roman"/>
              </a:rPr>
              <a:t> </a:t>
            </a:r>
            <a:r>
              <a:rPr lang="en-US" sz="9600" dirty="0" err="1">
                <a:ea typeface="Times New Roman"/>
                <a:cs typeface="Times New Roman"/>
              </a:rPr>
              <a:t>за</a:t>
            </a:r>
            <a:r>
              <a:rPr lang="en-US" sz="9600" dirty="0">
                <a:ea typeface="Times New Roman"/>
                <a:cs typeface="Times New Roman"/>
              </a:rPr>
              <a:t> </a:t>
            </a:r>
            <a:r>
              <a:rPr lang="en-US" sz="9600" dirty="0" err="1">
                <a:ea typeface="Times New Roman"/>
                <a:cs typeface="Times New Roman"/>
              </a:rPr>
              <a:t>угледање</a:t>
            </a:r>
            <a:r>
              <a:rPr lang="en-US" sz="9600" dirty="0">
                <a:ea typeface="Times New Roman"/>
                <a:cs typeface="Times New Roman"/>
              </a:rPr>
              <a:t>, </a:t>
            </a:r>
            <a:r>
              <a:rPr lang="en-US" sz="9600" dirty="0" err="1">
                <a:ea typeface="Times New Roman"/>
                <a:cs typeface="Times New Roman"/>
              </a:rPr>
              <a:t>истиче</a:t>
            </a:r>
            <a:r>
              <a:rPr lang="en-US" sz="9600" dirty="0">
                <a:ea typeface="Times New Roman"/>
                <a:cs typeface="Times New Roman"/>
              </a:rPr>
              <a:t> </a:t>
            </a:r>
            <a:r>
              <a:rPr lang="en-US" sz="9600" dirty="0" err="1">
                <a:ea typeface="Times New Roman"/>
                <a:cs typeface="Times New Roman"/>
              </a:rPr>
              <a:t>се</a:t>
            </a:r>
            <a:r>
              <a:rPr lang="en-US" sz="9600" dirty="0">
                <a:ea typeface="Times New Roman"/>
                <a:cs typeface="Times New Roman"/>
              </a:rPr>
              <a:t> у </a:t>
            </a:r>
            <a:r>
              <a:rPr lang="en-US" sz="9600" dirty="0" err="1">
                <a:ea typeface="Times New Roman"/>
                <a:cs typeface="Times New Roman"/>
              </a:rPr>
              <a:t>развоју</a:t>
            </a:r>
            <a:r>
              <a:rPr lang="en-US" sz="9600" dirty="0">
                <a:ea typeface="Times New Roman"/>
                <a:cs typeface="Times New Roman"/>
              </a:rPr>
              <a:t> и </a:t>
            </a:r>
            <a:r>
              <a:rPr lang="en-US" sz="9600" dirty="0" err="1">
                <a:ea typeface="Times New Roman"/>
                <a:cs typeface="Times New Roman"/>
              </a:rPr>
              <a:t>неговању</a:t>
            </a:r>
            <a:r>
              <a:rPr lang="en-US" sz="9600" dirty="0">
                <a:ea typeface="Times New Roman"/>
                <a:cs typeface="Times New Roman"/>
              </a:rPr>
              <a:t> </a:t>
            </a:r>
            <a:r>
              <a:rPr lang="en-US" sz="9600" dirty="0" err="1">
                <a:ea typeface="Times New Roman"/>
                <a:cs typeface="Times New Roman"/>
              </a:rPr>
              <a:t>атмосфере</a:t>
            </a:r>
            <a:r>
              <a:rPr lang="en-US" sz="9600" dirty="0">
                <a:ea typeface="Times New Roman"/>
                <a:cs typeface="Times New Roman"/>
              </a:rPr>
              <a:t> </a:t>
            </a:r>
            <a:r>
              <a:rPr lang="en-US" sz="9600" dirty="0" err="1">
                <a:ea typeface="Times New Roman"/>
                <a:cs typeface="Times New Roman"/>
              </a:rPr>
              <a:t>другарства</a:t>
            </a:r>
            <a:r>
              <a:rPr lang="en-US" sz="9600" dirty="0">
                <a:ea typeface="Times New Roman"/>
                <a:cs typeface="Times New Roman"/>
              </a:rPr>
              <a:t> и </a:t>
            </a:r>
            <a:r>
              <a:rPr lang="en-US" sz="9600" dirty="0" err="1">
                <a:ea typeface="Times New Roman"/>
                <a:cs typeface="Times New Roman"/>
              </a:rPr>
              <a:t>конструктивног</a:t>
            </a:r>
            <a:r>
              <a:rPr lang="en-US" sz="9600" dirty="0">
                <a:ea typeface="Times New Roman"/>
                <a:cs typeface="Times New Roman"/>
              </a:rPr>
              <a:t> </a:t>
            </a:r>
            <a:r>
              <a:rPr lang="en-US" sz="9600" dirty="0" err="1">
                <a:ea typeface="Times New Roman"/>
                <a:cs typeface="Times New Roman"/>
              </a:rPr>
              <a:t>решавања</a:t>
            </a:r>
            <a:r>
              <a:rPr lang="en-US" sz="9600" dirty="0">
                <a:ea typeface="Times New Roman"/>
                <a:cs typeface="Times New Roman"/>
              </a:rPr>
              <a:t> </a:t>
            </a:r>
            <a:r>
              <a:rPr lang="en-US" sz="9600" dirty="0" err="1">
                <a:ea typeface="Times New Roman"/>
                <a:cs typeface="Times New Roman"/>
              </a:rPr>
              <a:t>конфликата</a:t>
            </a:r>
            <a:r>
              <a:rPr lang="en-US" sz="9600" dirty="0">
                <a:ea typeface="Times New Roman"/>
                <a:cs typeface="Times New Roman"/>
              </a:rPr>
              <a:t> у </a:t>
            </a:r>
            <a:r>
              <a:rPr lang="en-US" sz="9600" dirty="0" err="1">
                <a:ea typeface="Times New Roman"/>
                <a:cs typeface="Times New Roman"/>
              </a:rPr>
              <a:t>вршњачкој</a:t>
            </a:r>
            <a:r>
              <a:rPr lang="en-US" sz="9600" dirty="0">
                <a:ea typeface="Times New Roman"/>
                <a:cs typeface="Times New Roman"/>
              </a:rPr>
              <a:t> </a:t>
            </a:r>
            <a:r>
              <a:rPr lang="en-US" sz="9600" dirty="0" err="1">
                <a:ea typeface="Times New Roman"/>
                <a:cs typeface="Times New Roman"/>
              </a:rPr>
              <a:t>популацији</a:t>
            </a:r>
            <a:r>
              <a:rPr lang="en-US" sz="9600" dirty="0">
                <a:ea typeface="Times New Roman"/>
                <a:cs typeface="Times New Roman"/>
              </a:rPr>
              <a:t>;</a:t>
            </a:r>
            <a:endParaRPr lang="en-US" sz="96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750"/>
              </a:spcAft>
              <a:buNone/>
            </a:pPr>
            <a:r>
              <a:rPr lang="en-US" sz="9600" dirty="0">
                <a:ea typeface="Times New Roman"/>
                <a:cs typeface="Times New Roman"/>
              </a:rPr>
              <a:t>– </a:t>
            </a:r>
            <a:r>
              <a:rPr lang="en-US" sz="9600" dirty="0" err="1">
                <a:ea typeface="Times New Roman"/>
                <a:cs typeface="Times New Roman"/>
              </a:rPr>
              <a:t>своје</a:t>
            </a:r>
            <a:r>
              <a:rPr lang="en-US" sz="9600" dirty="0">
                <a:ea typeface="Times New Roman"/>
                <a:cs typeface="Times New Roman"/>
              </a:rPr>
              <a:t> </a:t>
            </a:r>
            <a:r>
              <a:rPr lang="en-US" sz="9600" dirty="0" err="1">
                <a:ea typeface="Times New Roman"/>
                <a:cs typeface="Times New Roman"/>
              </a:rPr>
              <a:t>ставове</a:t>
            </a:r>
            <a:r>
              <a:rPr lang="en-US" sz="9600" dirty="0">
                <a:ea typeface="Times New Roman"/>
                <a:cs typeface="Times New Roman"/>
              </a:rPr>
              <a:t> </a:t>
            </a:r>
            <a:r>
              <a:rPr lang="en-US" sz="9600" dirty="0" err="1">
                <a:ea typeface="Times New Roman"/>
                <a:cs typeface="Times New Roman"/>
              </a:rPr>
              <a:t>брани</a:t>
            </a:r>
            <a:r>
              <a:rPr lang="en-US" sz="9600" dirty="0">
                <a:ea typeface="Times New Roman"/>
                <a:cs typeface="Times New Roman"/>
              </a:rPr>
              <a:t> </a:t>
            </a:r>
            <a:r>
              <a:rPr lang="en-US" sz="9600" dirty="0" err="1">
                <a:ea typeface="Times New Roman"/>
                <a:cs typeface="Times New Roman"/>
              </a:rPr>
              <a:t>аргументовано</a:t>
            </a:r>
            <a:r>
              <a:rPr lang="en-US" sz="9600" dirty="0">
                <a:ea typeface="Times New Roman"/>
                <a:cs typeface="Times New Roman"/>
              </a:rPr>
              <a:t> </a:t>
            </a:r>
            <a:r>
              <a:rPr lang="en-US" sz="9600" dirty="0" err="1">
                <a:ea typeface="Times New Roman"/>
                <a:cs typeface="Times New Roman"/>
              </a:rPr>
              <a:t>водећи</a:t>
            </a:r>
            <a:r>
              <a:rPr lang="en-US" sz="9600" dirty="0">
                <a:ea typeface="Times New Roman"/>
                <a:cs typeface="Times New Roman"/>
              </a:rPr>
              <a:t> </a:t>
            </a:r>
            <a:r>
              <a:rPr lang="en-US" sz="9600" dirty="0" err="1">
                <a:ea typeface="Times New Roman"/>
                <a:cs typeface="Times New Roman"/>
              </a:rPr>
              <a:t>рачуна</a:t>
            </a:r>
            <a:r>
              <a:rPr lang="en-US" sz="9600" dirty="0">
                <a:ea typeface="Times New Roman"/>
                <a:cs typeface="Times New Roman"/>
              </a:rPr>
              <a:t> о </a:t>
            </a:r>
            <a:r>
              <a:rPr lang="en-US" sz="9600" dirty="0" err="1">
                <a:ea typeface="Times New Roman"/>
                <a:cs typeface="Times New Roman"/>
              </a:rPr>
              <a:t>осећањима</a:t>
            </a:r>
            <a:r>
              <a:rPr lang="en-US" sz="9600" dirty="0">
                <a:ea typeface="Times New Roman"/>
                <a:cs typeface="Times New Roman"/>
              </a:rPr>
              <a:t> </a:t>
            </a:r>
            <a:r>
              <a:rPr lang="en-US" sz="9600" dirty="0" err="1">
                <a:ea typeface="Times New Roman"/>
                <a:cs typeface="Times New Roman"/>
              </a:rPr>
              <a:t>других</a:t>
            </a:r>
            <a:r>
              <a:rPr lang="en-US" sz="9600" dirty="0">
                <a:ea typeface="Times New Roman"/>
                <a:cs typeface="Times New Roman"/>
              </a:rPr>
              <a:t> и </a:t>
            </a:r>
            <a:r>
              <a:rPr lang="en-US" sz="9600" dirty="0" err="1">
                <a:ea typeface="Times New Roman"/>
                <a:cs typeface="Times New Roman"/>
              </a:rPr>
              <a:t>усвојеним</a:t>
            </a:r>
            <a:r>
              <a:rPr lang="en-US" sz="9600" dirty="0">
                <a:ea typeface="Times New Roman"/>
                <a:cs typeface="Times New Roman"/>
              </a:rPr>
              <a:t> </a:t>
            </a:r>
            <a:r>
              <a:rPr lang="en-US" sz="9600" dirty="0" err="1">
                <a:ea typeface="Times New Roman"/>
                <a:cs typeface="Times New Roman"/>
              </a:rPr>
              <a:t>правилима</a:t>
            </a:r>
            <a:r>
              <a:rPr lang="en-US" sz="9600" dirty="0">
                <a:ea typeface="Times New Roman"/>
                <a:cs typeface="Times New Roman"/>
              </a:rPr>
              <a:t> </a:t>
            </a:r>
            <a:r>
              <a:rPr lang="en-US" sz="9600" dirty="0" err="1">
                <a:ea typeface="Times New Roman"/>
                <a:cs typeface="Times New Roman"/>
              </a:rPr>
              <a:t>понашања</a:t>
            </a:r>
            <a:r>
              <a:rPr lang="en-US" sz="9600" dirty="0">
                <a:ea typeface="Times New Roman"/>
                <a:cs typeface="Times New Roman"/>
              </a:rPr>
              <a:t>;</a:t>
            </a:r>
            <a:endParaRPr lang="en-US" sz="96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n-US" sz="8600" dirty="0"/>
          </a:p>
          <a:p>
            <a:pPr marL="0" indent="0" algn="just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endParaRPr lang="ru-RU" sz="2800" b="1" dirty="0"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0199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229C439-5E62-B560-7FD4-7BAB117D1A64}"/>
              </a:ext>
            </a:extLst>
          </p:cNvPr>
          <p:cNvSpPr txBox="1"/>
          <p:nvPr/>
        </p:nvSpPr>
        <p:spPr>
          <a:xfrm>
            <a:off x="838900" y="711983"/>
            <a:ext cx="10293292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– својим понашањем и иницијативама које покреће, промовише позитивне вредности, толеранцију, хуманост, солидарност и одговорност према себи, другима и окружењу;</a:t>
            </a:r>
          </a:p>
          <a:p>
            <a:r>
              <a:rPr lang="ru-RU" sz="2400" dirty="0">
                <a:solidFill>
                  <a:schemeClr val="bg1"/>
                </a:solidFill>
              </a:rPr>
              <a:t>– с поштовањем и уважавањем се односи према запосленима у школи и у другим организацијама;</a:t>
            </a:r>
          </a:p>
          <a:p>
            <a:r>
              <a:rPr lang="ru-RU" sz="2400" dirty="0">
                <a:solidFill>
                  <a:schemeClr val="bg1"/>
                </a:solidFill>
              </a:rPr>
              <a:t>– поштује школску имовину и имовину других;</a:t>
            </a:r>
          </a:p>
          <a:p>
            <a:r>
              <a:rPr lang="ru-RU" sz="2400" dirty="0">
                <a:solidFill>
                  <a:schemeClr val="bg1"/>
                </a:solidFill>
              </a:rPr>
              <a:t>– има активан однос према очувању и заштити животне средине.</a:t>
            </a:r>
          </a:p>
          <a:p>
            <a:r>
              <a:rPr lang="ru-RU" sz="2400" dirty="0">
                <a:solidFill>
                  <a:schemeClr val="bg1"/>
                </a:solidFill>
              </a:rPr>
              <a:t>2) Оцену врло добро (4) добија ученик који је остварио следеће услове:</a:t>
            </a:r>
          </a:p>
          <a:p>
            <a:r>
              <a:rPr lang="ru-RU" sz="2400" dirty="0">
                <a:solidFill>
                  <a:schemeClr val="bg1"/>
                </a:solidFill>
              </a:rPr>
              <a:t>– углавном извршава и испуњава школске обавезе које се односе на наставу и друге облике рада;</a:t>
            </a:r>
          </a:p>
          <a:p>
            <a:r>
              <a:rPr lang="ru-RU" sz="2400" dirty="0">
                <a:solidFill>
                  <a:schemeClr val="bg1"/>
                </a:solidFill>
              </a:rPr>
              <a:t>– бранећи своје ставове мање води рачуна о усвојеним правилима понашања и осећањима других;</a:t>
            </a:r>
          </a:p>
          <a:p>
            <a:r>
              <a:rPr lang="ru-RU" sz="2400" dirty="0">
                <a:solidFill>
                  <a:schemeClr val="bg1"/>
                </a:solidFill>
              </a:rPr>
              <a:t>– својим понашањем и иницијативама подржава и промовише позитивне</a:t>
            </a:r>
          </a:p>
          <a:p>
            <a:r>
              <a:rPr lang="ru-RU" sz="2400" dirty="0">
                <a:solidFill>
                  <a:schemeClr val="bg1"/>
                </a:solidFill>
              </a:rPr>
              <a:t>вредности, толеранцију, хуманост, солидарност и одговорност према себи, другима и окружењу;</a:t>
            </a:r>
          </a:p>
          <a:p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6281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8CF53B1-B8AD-4049-D6F0-ED2B9E267E16}"/>
              </a:ext>
            </a:extLst>
          </p:cNvPr>
          <p:cNvSpPr txBox="1"/>
          <p:nvPr/>
        </p:nvSpPr>
        <p:spPr>
          <a:xfrm>
            <a:off x="755008" y="612844"/>
            <a:ext cx="10368793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chemeClr val="bg1"/>
                </a:solidFill>
              </a:rPr>
              <a:t>– има коректан однос према запосленима у школи и у другим организацијама;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– преузима одговорност за своје поступке и коригује своје понашање након опомене или изречене васпитне мере;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– има коректан однос према школској имовини и имовини других;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– чува животну средину. 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–</a:t>
            </a:r>
            <a:r>
              <a:rPr lang="ru-RU" sz="2400" dirty="0"/>
              <a:t> </a:t>
            </a:r>
            <a:r>
              <a:rPr lang="ru-RU" sz="2400" dirty="0">
                <a:solidFill>
                  <a:schemeClr val="bg1"/>
                </a:solidFill>
              </a:rPr>
              <a:t>углавном поштује правила понашања и мере безбедности;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– има коректан однос према другим ученицима;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– прихвата и примењује правила у неговању атмосфере другарства и конструктивног решавања конфликата у вршњачкој популацији;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3) Оцену добар (3) добија ученик који је остварио следеће услове: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– повремено постоје ситуације када га је потребно опомињати на извршавање школских обавеза које се односе на наставу и друге облике рада;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– делимично поштује правила понашања и мере безбедности;</a:t>
            </a:r>
          </a:p>
          <a:p>
            <a:endParaRPr lang="ru-RU" sz="2400" dirty="0">
              <a:solidFill>
                <a:schemeClr val="bg1"/>
              </a:solidFill>
            </a:endParaRPr>
          </a:p>
          <a:p>
            <a:endParaRPr lang="ru-RU" sz="2400" dirty="0">
              <a:solidFill>
                <a:schemeClr val="bg1"/>
              </a:solidFill>
            </a:endParaRPr>
          </a:p>
          <a:p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4840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4C70818-DDD2-1852-8E65-0DB0D222D183}"/>
              </a:ext>
            </a:extLst>
          </p:cNvPr>
          <p:cNvSpPr txBox="1"/>
          <p:nvPr/>
        </p:nvSpPr>
        <p:spPr>
          <a:xfrm>
            <a:off x="612397" y="487025"/>
            <a:ext cx="10880520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chemeClr val="bg1"/>
                </a:solidFill>
              </a:rPr>
              <a:t>– повремено постоје ситуације када га је потребно опомињати на обавезност коректног понашања према ученицима;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– повремено постоје ситуације када га је потребно опомињати на правила у неговању атмосфере другарства и конструктивног решавања конфликата у вршњачкој популацији;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– бранећи своје ставове не води довољно рачуна о усвојеним правилима понашања и осећањима других;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– својим понашањем и иницијативама повремено подржава и промовише позитивне вредности, толеранцију, хуманост, солидарност и одговорност према себи, другима и окружењу;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– нема увек коректан однос према запосленима у школи и у другим организацијама;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– прихвата одговорност за своје понашање и коригује га у појачаном васпитном раду, али понавља поступке за које је већ упозорен;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– повремено показује немар према школској имовини и имовини других;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– повремено показује немар према животној средини.</a:t>
            </a:r>
          </a:p>
          <a:p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926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D30DE92-62FB-4D60-A137-E1C889AF1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704" y="0"/>
            <a:ext cx="10442171" cy="736241"/>
          </a:xfrm>
        </p:spPr>
        <p:txBody>
          <a:bodyPr>
            <a:normAutofit/>
          </a:bodyPr>
          <a:lstStyle/>
          <a:p>
            <a:pPr algn="ctr"/>
            <a:r>
              <a:rPr lang="sr-Cyrl-R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mbria" pitchFamily="18" charset="0"/>
              </a:rPr>
              <a:t>Формативно и сумативно оцењивање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mbria" pitchFamily="18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5C3201B-8A06-48F8-B919-54E23D09BD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4125" y="556888"/>
            <a:ext cx="10708856" cy="5744223"/>
          </a:xfrm>
        </p:spPr>
        <p:txBody>
          <a:bodyPr>
            <a:noAutofit/>
          </a:bodyPr>
          <a:lstStyle/>
          <a:p>
            <a:pPr algn="just"/>
            <a:r>
              <a:rPr lang="ru-RU" b="1" dirty="0">
                <a:ea typeface="Cambria" pitchFamily="18" charset="0"/>
              </a:rPr>
              <a:t>Формативно оцењивање </a:t>
            </a:r>
            <a:r>
              <a:rPr lang="ru-RU" dirty="0">
                <a:ea typeface="Cambria" pitchFamily="18" charset="0"/>
              </a:rPr>
              <a:t>јесте редовно праћење и процена напредовања у остваривању прописаних исхода, стандарда постигнућа  и ангажовања у оквиру предмета, као и праћење владања ученика.</a:t>
            </a:r>
          </a:p>
          <a:p>
            <a:pPr algn="just"/>
            <a:r>
              <a:rPr lang="ru-RU" dirty="0">
                <a:ea typeface="Cambria" pitchFamily="18" charset="0"/>
              </a:rPr>
              <a:t>Повратна информација (у усменом или писменом облику) треба да буде разумљива ученику и родитељу. Формативн</a:t>
            </a:r>
            <a:r>
              <a:rPr lang="sr-Latn-RS" dirty="0">
                <a:ea typeface="Cambria" pitchFamily="18" charset="0"/>
              </a:rPr>
              <a:t>e</a:t>
            </a:r>
            <a:r>
              <a:rPr lang="ru-RU" dirty="0">
                <a:ea typeface="Cambria" pitchFamily="18" charset="0"/>
              </a:rPr>
              <a:t> оцене се евидентирају у педагошкој документацији наставника у електронском или писаном облику и најчешће се односе на:редовно праћење напретка и постигнућа ученика, начин како се учи, степен самосталности у раду, начин остваривања сарадње са другим ученицима.</a:t>
            </a:r>
          </a:p>
          <a:p>
            <a:pPr algn="just"/>
            <a:r>
              <a:rPr lang="ru-RU" dirty="0">
                <a:ea typeface="Cambria" pitchFamily="18" charset="0"/>
              </a:rPr>
              <a:t>Сумативно осцењивање: јесте вредновање постигнућа ученика на крају програмске целине или на крају полугодишта из предмета и владања</a:t>
            </a:r>
            <a:r>
              <a:rPr lang="ru-RU" dirty="0">
                <a:latin typeface="Cambria" pitchFamily="18" charset="0"/>
                <a:ea typeface="Cambria" pitchFamily="18" charset="0"/>
              </a:rPr>
              <a:t>.</a:t>
            </a:r>
          </a:p>
          <a:p>
            <a:pPr algn="just"/>
            <a:endParaRPr lang="ru-RU" dirty="0"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1139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9B01F22-CCDE-1259-9725-6A886BA775BC}"/>
              </a:ext>
            </a:extLst>
          </p:cNvPr>
          <p:cNvSpPr txBox="1"/>
          <p:nvPr/>
        </p:nvSpPr>
        <p:spPr>
          <a:xfrm>
            <a:off x="746621" y="814288"/>
            <a:ext cx="10217791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chemeClr val="bg1"/>
                </a:solidFill>
              </a:rPr>
              <a:t>4) Оцену задовољавајуће (2) добија ученик који је остварио следеће услове: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– учестало га је потребно опомињати на извршавање школских обавеза које се односе на наставу и друге облике рада;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– минимално поштује правила понашања и мере безбедности;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– учестало га је потребно опомињати на обавезност коректног понашања према ученицима, при чему углавном изостаје корекција понашања;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– учестало га је потребно опомињати на правила у неговању атмосфере другарства и конструктивног решавања конфликата у вршњачкој популацији, при чему углавном изостаје корекција понашања;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–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бранећи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своје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ставове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не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води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рачуна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 о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усвојеним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правилима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понашања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 и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осећањима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других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;</a:t>
            </a:r>
            <a:endParaRPr lang="sr-Cyrl-RS" sz="2400" dirty="0">
              <a:solidFill>
                <a:schemeClr val="bg1"/>
              </a:solidFill>
              <a:ea typeface="Times New Roman"/>
              <a:cs typeface="Times New Roman"/>
            </a:endParaRPr>
          </a:p>
          <a:p>
            <a:pPr algn="just"/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–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својим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понашањем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 и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иницијативама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ретко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подржава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 и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промовише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позитивне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вредности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,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толеранцију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,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хуманост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,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солидарност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 и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одговорност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према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себи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,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другима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 и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окружењу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;</a:t>
            </a:r>
            <a:endParaRPr lang="en-US" sz="2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0767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ECAF617-0A2C-B412-B6F0-9D0ADB161272}"/>
              </a:ext>
            </a:extLst>
          </p:cNvPr>
          <p:cNvSpPr txBox="1"/>
          <p:nvPr/>
        </p:nvSpPr>
        <p:spPr>
          <a:xfrm>
            <a:off x="746620" y="774819"/>
            <a:ext cx="10553351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chemeClr val="bg1"/>
                </a:solidFill>
              </a:rPr>
              <a:t>– не поштује и не уважава запослене у школи и у другим организацијама;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– тешко прихвата одговорност за своје понашање и понавља понашања за која му је изречена васпитна и/или васпитно-дисциплинска мера;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– не чува школску имовину и имовину других;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– показује немар према очувању животне средине.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5) Оцену незадовољавајуће (1) добија ученик који је остварио следеће услове: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– и поред опомена и појачаног васпитног рада не извршава школске обавезе које се односе на наставу и друге облике рада;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– не поштује правила понашања и не придржава се мера безбедности;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– и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поред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опомена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учестало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крши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правила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коректног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понашања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према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ученицима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,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при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чему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изостаје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корекција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понашања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;</a:t>
            </a:r>
            <a:endParaRPr lang="sr-Cyrl-RS" sz="2400" dirty="0">
              <a:solidFill>
                <a:schemeClr val="bg1"/>
              </a:solidFill>
              <a:ea typeface="Times New Roman"/>
              <a:cs typeface="Times New Roman"/>
            </a:endParaRPr>
          </a:p>
          <a:p>
            <a:pPr algn="just"/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– и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поред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опомена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учестало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крши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правила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 у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неговању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атмосфере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другарства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 и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конструктивног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решавања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конфликата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 у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вршњачкој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популацији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,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при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чему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изостаје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корекција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Times New Roman"/>
                <a:cs typeface="Times New Roman"/>
              </a:rPr>
              <a:t>понашања</a:t>
            </a:r>
            <a:r>
              <a:rPr lang="en-US" sz="2400" dirty="0">
                <a:solidFill>
                  <a:schemeClr val="bg1"/>
                </a:solidFill>
                <a:ea typeface="Times New Roman"/>
                <a:cs typeface="Times New Roman"/>
              </a:rPr>
              <a:t>;</a:t>
            </a:r>
            <a:endParaRPr lang="en-US" sz="2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endParaRPr lang="ru-RU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930035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55F1426-74A6-2017-9AE7-F4FE05B49F3A}"/>
              </a:ext>
            </a:extLst>
          </p:cNvPr>
          <p:cNvSpPr txBox="1"/>
          <p:nvPr/>
        </p:nvSpPr>
        <p:spPr>
          <a:xfrm>
            <a:off x="729841" y="908719"/>
            <a:ext cx="10511405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chemeClr val="bg1"/>
                </a:solidFill>
              </a:rPr>
              <a:t>– не поштује личност других ученика и према њима се понаша нетолерантно, угрожавајући и повређујући права и осећања других;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– својим понашањем и иницијативама не подржава и не промовише позитивне вредности, толеранцију, хуманост, солидарност и одговорност према себи, другима и окружењу;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– угрожава и повређује права запослених у школи и у другим организацијама;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– не прихвата одговорност за своје понашање и не поправља своје понашање након појачаног васпитног рада;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– показује деструктивно понашање према школској имовини и имовини других;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– показује деструктивно понашање према животној средини.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Оцене дате на основу става 1. овог члана сматрају се појединачним оценама и саставни су део закључне оцене из владања.</a:t>
            </a:r>
          </a:p>
        </p:txBody>
      </p:sp>
    </p:spTree>
    <p:extLst>
      <p:ext uri="{BB962C8B-B14F-4D97-AF65-F5344CB8AC3E}">
        <p14:creationId xmlns:p14="http://schemas.microsoft.com/office/powerpoint/2010/main" val="20492491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5AFAB99-78A3-BCE2-DD91-A30031ADF331}"/>
              </a:ext>
            </a:extLst>
          </p:cNvPr>
          <p:cNvSpPr txBox="1"/>
          <p:nvPr/>
        </p:nvSpPr>
        <p:spPr>
          <a:xfrm>
            <a:off x="755009" y="766430"/>
            <a:ext cx="10662407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chemeClr val="bg1"/>
                </a:solidFill>
              </a:rPr>
              <a:t>Ученик је обавезан да редовно похађа наставу.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На оцену из владања у току школске године утиче редовност похађања наставе од стране ученика, као и изречене васпитне и васпитно-дисциплинске мере.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Ученик који неоправдано изостаје са наставе у току школске године, а на основу редовног праћења и обавештавања родитеља, оцењује се појединачном оценом из владања: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1) врло добро (4) када неоправдано изостане са 8 часова;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2) добро (3) када неоправдано изостане са највише 15 часова;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3) задовољавајуће (2) када неоправдано изостане са највише 25 часова;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4) незадовољавајуће (1) када неоправдано изостане са 26 и више часова.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Оцене дате на основу става 5. овог члана сматрају се појединачним оценама и саставни су део закључне оцене из владања.</a:t>
            </a:r>
          </a:p>
          <a:p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882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DC2914-6568-D73F-B0A4-46C1B9CCABFF}"/>
              </a:ext>
            </a:extLst>
          </p:cNvPr>
          <p:cNvSpPr txBox="1"/>
          <p:nvPr/>
        </p:nvSpPr>
        <p:spPr>
          <a:xfrm>
            <a:off x="727045" y="797510"/>
            <a:ext cx="10737909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chemeClr val="bg1"/>
                </a:solidFill>
              </a:rPr>
              <a:t>Оцена из владања дата на основу нередовног похађања наставе од стране ученика повлачи изрицање васпитне и васпитно-дисциплинске мере, што школа уређује својим актом.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Владање се оцењује најмање два пута у току полугодишта.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Владање ученика првог разреда основног образовања и васпитања оцењује се описно у току и на крају полугодишта.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Владање ученика од другог до осмог разреда основног образовања и васпитања оцењује се бројчано у току и на крају полугодишта.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Закључна оцена из владања ученика из става 2. овог члана јесте: примерно, врло добро, добро, задовољавајуће и незадовољавајуће, и не утиче на општи успех ученика.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Закључна оцена из владања из става 3. овог члана на крају првог и другог полугодишта јесте: примерно (5), врло добро (4), добро (3), задовољавајуће (2) и незадовољавајуће (1) и свака од наведених оцена утиче на општи успех ученика.</a:t>
            </a:r>
          </a:p>
        </p:txBody>
      </p:sp>
    </p:spTree>
    <p:extLst>
      <p:ext uri="{BB962C8B-B14F-4D97-AF65-F5344CB8AC3E}">
        <p14:creationId xmlns:p14="http://schemas.microsoft.com/office/powerpoint/2010/main" val="32847331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1D525E5-5467-3111-8B7A-88508F461D01}"/>
              </a:ext>
            </a:extLst>
          </p:cNvPr>
          <p:cNvSpPr txBox="1"/>
          <p:nvPr/>
        </p:nvSpPr>
        <p:spPr>
          <a:xfrm>
            <a:off x="763398" y="778932"/>
            <a:ext cx="10326848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chemeClr val="bg1"/>
                </a:solidFill>
              </a:rPr>
              <a:t>Владање ученика на дужем кућном и болничком лечењу, ученика који стиче основно образовање и васпитање код куће и ученика за којег је организована настава на даљину, оцењује се.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Приликом оцењивања владања сагледава се понашање ученика у целини.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На оцену из владања не утичу оцене из предмета.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Закључну оцену из владања доноси одељенско веће на образложени предлог одељенског старешине.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Ученик, његов родитељ има право да поднесе приговор у складу са Законом.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Школа континуирано прати, анализира, благовремено предузима мере у циљу развијања одговорног понашања ученика и свих учесника у образовно-васпитном процесу.</a:t>
            </a:r>
          </a:p>
        </p:txBody>
      </p:sp>
    </p:spTree>
    <p:extLst>
      <p:ext uri="{BB962C8B-B14F-4D97-AF65-F5344CB8AC3E}">
        <p14:creationId xmlns:p14="http://schemas.microsoft.com/office/powerpoint/2010/main" val="25258722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2F90F0-CD81-B2AF-3D3F-E3602528B988}"/>
              </a:ext>
            </a:extLst>
          </p:cNvPr>
          <p:cNvSpPr txBox="1"/>
          <p:nvPr/>
        </p:nvSpPr>
        <p:spPr>
          <a:xfrm>
            <a:off x="819324" y="875325"/>
            <a:ext cx="10553351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chemeClr val="bg1"/>
                </a:solidFill>
              </a:rPr>
              <a:t>Оцена из владања у току школске године је и појединачна оцена дата на основу изречене васпитне и васпитно-дисциплинске мере и то: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– укор одељенског старешине – врло добро (4);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– укор одељенског већа – добро (3);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– укор директора – задовољавајуће (2);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– укор наставничког већа – незадовољавајуће (1).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Оцене дате на основу става 7. сматрају се појединачним оценама и саставни су део закључне оцене из владања.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Ученик који је оцењен на основу става 5. овог члана, не оцењује се на основу става 7. овог члана уколико је разлог за изрицање васпитне и васпитно-дисциплинске мере неоправдано изостајање ученика.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Школа је у обавези да евидентиране изостанке утврди као оправдане или неоправдане одмах, а најкасније у року од осам радних дана од дана повратка ученика на наставу.</a:t>
            </a:r>
          </a:p>
        </p:txBody>
      </p:sp>
    </p:spTree>
    <p:extLst>
      <p:ext uri="{BB962C8B-B14F-4D97-AF65-F5344CB8AC3E}">
        <p14:creationId xmlns:p14="http://schemas.microsoft.com/office/powerpoint/2010/main" val="11708532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067" y="450909"/>
            <a:ext cx="10607343" cy="5654179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2500" dirty="0">
                <a:ea typeface="Cambria" pitchFamily="18" charset="0"/>
              </a:rPr>
              <a:t>Евиденција о успеху ученика, Члан 18.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ru-RU" sz="2500" dirty="0">
                <a:ea typeface="Cambria" pitchFamily="18" charset="0"/>
              </a:rPr>
              <a:t>Наставник у поступку оцењивања прикупља и бележи податке о постигнућима ученика, процесу учења, напредовању и развоју ученика током године у прописаној евиденцији и својој педагошкој документацији.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ru-RU" sz="2500" dirty="0">
                <a:ea typeface="Cambria" pitchFamily="18" charset="0"/>
              </a:rPr>
              <a:t>Под педагошком документацијом, у смислу овог правилника, сматра се писана документација наставника која садржи: личне податке о ученику и његовим индивидуалним својствима која су од значаја за постигнућа, податке о провери постигнућа, ангажовању ученика и напредовању, датим препорукама, понашању ученика и друге податке од значаја за рад са учеником и његово напредовање.</a:t>
            </a:r>
            <a:endParaRPr lang="ru-RU" sz="2500" u="sng" dirty="0">
              <a:ea typeface="Cambria" pitchFamily="18" charset="0"/>
            </a:endParaRPr>
          </a:p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ru-RU" sz="2500" u="sng" dirty="0">
                <a:ea typeface="Cambria" pitchFamily="18" charset="0"/>
              </a:rPr>
              <a:t>Наставник чија оцена је поништена упућује се и на стручно усавршавање за област оцењивања и комуникацијских вештина</a:t>
            </a:r>
            <a:endParaRPr lang="en-US" sz="2500" dirty="0"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7428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5C3201B-8A06-48F8-B919-54E23D09BD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9685" y="805220"/>
            <a:ext cx="10781732" cy="5816297"/>
          </a:xfrm>
        </p:spPr>
        <p:txBody>
          <a:bodyPr>
            <a:normAutofit/>
          </a:bodyPr>
          <a:lstStyle/>
          <a:p>
            <a:pPr algn="just"/>
            <a:r>
              <a:rPr lang="ru-RU" sz="3000" dirty="0">
                <a:latin typeface="Cambria" pitchFamily="18" charset="0"/>
                <a:ea typeface="Cambria" pitchFamily="18" charset="0"/>
              </a:rPr>
              <a:t>.</a:t>
            </a:r>
            <a:endParaRPr lang="sr-Cyrl-RS" sz="3000" dirty="0"/>
          </a:p>
          <a:p>
            <a:pPr algn="just"/>
            <a:endParaRPr lang="sr-Cyrl-RS" sz="2400" dirty="0"/>
          </a:p>
          <a:p>
            <a:pPr algn="just">
              <a:buFont typeface="Wingdings" panose="05000000000000000000" pitchFamily="2" charset="2"/>
              <a:buChar char="ü"/>
            </a:pPr>
            <a:endParaRPr lang="ru-RU" sz="2400" b="1" i="1" dirty="0"/>
          </a:p>
        </p:txBody>
      </p:sp>
      <p:sp>
        <p:nvSpPr>
          <p:cNvPr id="2" name="Rectangle 1"/>
          <p:cNvSpPr/>
          <p:nvPr/>
        </p:nvSpPr>
        <p:spPr>
          <a:xfrm>
            <a:off x="700583" y="557064"/>
            <a:ext cx="10894979" cy="874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800" dirty="0">
                <a:solidFill>
                  <a:schemeClr val="bg1"/>
                </a:solidFill>
              </a:rPr>
              <a:t>У</a:t>
            </a:r>
            <a:r>
              <a:rPr lang="en-US" sz="2800" dirty="0" err="1">
                <a:solidFill>
                  <a:schemeClr val="bg1"/>
                </a:solidFill>
              </a:rPr>
              <a:t>ченику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који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на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крају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првог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полугодишта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није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оцењен</a:t>
            </a:r>
            <a:r>
              <a:rPr lang="en-US" sz="2800" dirty="0">
                <a:solidFill>
                  <a:schemeClr val="bg1"/>
                </a:solidFill>
              </a:rPr>
              <a:t>, у </a:t>
            </a:r>
            <a:r>
              <a:rPr lang="en-US" sz="2800" dirty="0" err="1">
                <a:solidFill>
                  <a:schemeClr val="bg1"/>
                </a:solidFill>
              </a:rPr>
              <a:t>складу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са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посебним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законом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из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једног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или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више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обавезног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предмета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изборног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програма</a:t>
            </a:r>
            <a:r>
              <a:rPr lang="en-US" sz="2800" dirty="0">
                <a:solidFill>
                  <a:schemeClr val="bg1"/>
                </a:solidFill>
              </a:rPr>
              <a:t> и </a:t>
            </a:r>
            <a:r>
              <a:rPr lang="en-US" sz="2800" dirty="0" err="1">
                <a:solidFill>
                  <a:schemeClr val="bg1"/>
                </a:solidFill>
              </a:rPr>
              <a:t>активности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због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одсуствовања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са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наставе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не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утврђује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се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општи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успех</a:t>
            </a:r>
            <a:r>
              <a:rPr lang="en-US" sz="2800" dirty="0">
                <a:solidFill>
                  <a:schemeClr val="bg1"/>
                </a:solidFill>
              </a:rPr>
              <a:t> и </a:t>
            </a:r>
            <a:r>
              <a:rPr lang="en-US" sz="2800" b="1" dirty="0" err="1">
                <a:solidFill>
                  <a:schemeClr val="bg1"/>
                </a:solidFill>
              </a:rPr>
              <a:t>констатује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се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да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је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ученик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неоцењен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на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крају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првог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полугодишта</a:t>
            </a:r>
            <a:r>
              <a:rPr lang="en-US" sz="2800" b="1" dirty="0">
                <a:solidFill>
                  <a:schemeClr val="bg1"/>
                </a:solidFill>
              </a:rPr>
              <a:t>.</a:t>
            </a:r>
          </a:p>
          <a:p>
            <a:r>
              <a:rPr lang="en-US" sz="2800" dirty="0" err="1">
                <a:solidFill>
                  <a:schemeClr val="bg1"/>
                </a:solidFill>
              </a:rPr>
              <a:t>Ученику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из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става</a:t>
            </a:r>
            <a:r>
              <a:rPr lang="en-US" sz="2800" dirty="0">
                <a:solidFill>
                  <a:schemeClr val="bg1"/>
                </a:solidFill>
              </a:rPr>
              <a:t> 10. </a:t>
            </a:r>
            <a:r>
              <a:rPr lang="en-US" sz="2800" dirty="0" err="1">
                <a:solidFill>
                  <a:schemeClr val="bg1"/>
                </a:solidFill>
              </a:rPr>
              <a:t>овог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члана</a:t>
            </a:r>
            <a:r>
              <a:rPr lang="en-US" sz="2800" dirty="0">
                <a:solidFill>
                  <a:schemeClr val="bg1"/>
                </a:solidFill>
              </a:rPr>
              <a:t> у </a:t>
            </a:r>
            <a:r>
              <a:rPr lang="en-US" sz="2800" dirty="0" err="1">
                <a:solidFill>
                  <a:schemeClr val="bg1"/>
                </a:solidFill>
              </a:rPr>
              <a:t>рубрику</a:t>
            </a:r>
            <a:r>
              <a:rPr lang="en-US" sz="2800" dirty="0">
                <a:solidFill>
                  <a:schemeClr val="bg1"/>
                </a:solidFill>
              </a:rPr>
              <a:t> у </a:t>
            </a:r>
            <a:r>
              <a:rPr lang="en-US" sz="2800" dirty="0" err="1">
                <a:solidFill>
                  <a:schemeClr val="bg1"/>
                </a:solidFill>
              </a:rPr>
              <a:t>оквиру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обрасца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евиденције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односно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обрасца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јавне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исправе</a:t>
            </a:r>
            <a:r>
              <a:rPr lang="en-US" sz="2800" dirty="0">
                <a:solidFill>
                  <a:schemeClr val="bg1"/>
                </a:solidFill>
              </a:rPr>
              <a:t> у </a:t>
            </a:r>
            <a:r>
              <a:rPr lang="en-US" sz="2800" dirty="0" err="1">
                <a:solidFill>
                  <a:schemeClr val="bg1"/>
                </a:solidFill>
              </a:rPr>
              <a:t>којој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се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истиче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општи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успех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уносе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се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речи</a:t>
            </a:r>
            <a:r>
              <a:rPr lang="en-US" sz="2800" dirty="0">
                <a:solidFill>
                  <a:schemeClr val="bg1"/>
                </a:solidFill>
              </a:rPr>
              <a:t>: ,,</a:t>
            </a:r>
            <a:r>
              <a:rPr lang="en-US" sz="2800" b="1" u="sng" dirty="0" err="1">
                <a:solidFill>
                  <a:schemeClr val="bg1"/>
                </a:solidFill>
              </a:rPr>
              <a:t>успех</a:t>
            </a:r>
            <a:r>
              <a:rPr lang="en-US" sz="2800" b="1" u="sng" dirty="0">
                <a:solidFill>
                  <a:schemeClr val="bg1"/>
                </a:solidFill>
              </a:rPr>
              <a:t> </a:t>
            </a:r>
            <a:r>
              <a:rPr lang="en-US" sz="2800" b="1" u="sng" dirty="0" err="1">
                <a:solidFill>
                  <a:schemeClr val="bg1"/>
                </a:solidFill>
              </a:rPr>
              <a:t>није</a:t>
            </a:r>
            <a:r>
              <a:rPr lang="en-US" sz="2800" b="1" u="sng" dirty="0">
                <a:solidFill>
                  <a:schemeClr val="bg1"/>
                </a:solidFill>
              </a:rPr>
              <a:t> </a:t>
            </a:r>
            <a:r>
              <a:rPr lang="en-US" sz="2800" b="1" u="sng" dirty="0" err="1">
                <a:solidFill>
                  <a:schemeClr val="bg1"/>
                </a:solidFill>
              </a:rPr>
              <a:t>утврђенˮ</a:t>
            </a:r>
            <a:r>
              <a:rPr lang="en-US" sz="2800" b="1" u="sng" dirty="0">
                <a:solidFill>
                  <a:schemeClr val="bg1"/>
                </a:solidFill>
              </a:rPr>
              <a:t>.</a:t>
            </a:r>
          </a:p>
          <a:p>
            <a:r>
              <a:rPr lang="en-US" sz="2800" dirty="0" err="1">
                <a:solidFill>
                  <a:schemeClr val="bg1"/>
                </a:solidFill>
              </a:rPr>
              <a:t>Ученику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којем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је</a:t>
            </a:r>
            <a:r>
              <a:rPr lang="en-US" sz="2800" dirty="0">
                <a:solidFill>
                  <a:schemeClr val="bg1"/>
                </a:solidFill>
              </a:rPr>
              <a:t> у </a:t>
            </a:r>
            <a:r>
              <a:rPr lang="en-US" sz="2800" dirty="0" err="1">
                <a:solidFill>
                  <a:schemeClr val="bg1"/>
                </a:solidFill>
              </a:rPr>
              <a:t>првом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полугодишту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закључена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оцена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из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обавезног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предмета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изборног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програма</a:t>
            </a:r>
            <a:r>
              <a:rPr lang="en-US" sz="2800" dirty="0">
                <a:solidFill>
                  <a:schemeClr val="bg1"/>
                </a:solidFill>
              </a:rPr>
              <a:t> и </a:t>
            </a:r>
            <a:r>
              <a:rPr lang="en-US" sz="2800" dirty="0" err="1">
                <a:solidFill>
                  <a:schemeClr val="bg1"/>
                </a:solidFill>
              </a:rPr>
              <a:t>активности</a:t>
            </a:r>
            <a:r>
              <a:rPr lang="en-US" sz="2800" dirty="0">
                <a:solidFill>
                  <a:schemeClr val="bg1"/>
                </a:solidFill>
              </a:rPr>
              <a:t>, а </a:t>
            </a:r>
            <a:r>
              <a:rPr lang="en-US" sz="2800" dirty="0" err="1">
                <a:solidFill>
                  <a:schemeClr val="bg1"/>
                </a:solidFill>
              </a:rPr>
              <a:t>који</a:t>
            </a:r>
            <a:r>
              <a:rPr lang="en-US" sz="2800" dirty="0">
                <a:solidFill>
                  <a:schemeClr val="bg1"/>
                </a:solidFill>
              </a:rPr>
              <a:t> у </a:t>
            </a:r>
            <a:r>
              <a:rPr lang="en-US" sz="2800" dirty="0" err="1">
                <a:solidFill>
                  <a:schemeClr val="bg1"/>
                </a:solidFill>
              </a:rPr>
              <a:t>другом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полугодишту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није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оцењен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пре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упућивања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на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разредни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испит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школа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може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имајући</a:t>
            </a:r>
            <a:r>
              <a:rPr lang="en-US" sz="2800" dirty="0">
                <a:solidFill>
                  <a:schemeClr val="bg1"/>
                </a:solidFill>
              </a:rPr>
              <a:t> у </a:t>
            </a:r>
            <a:r>
              <a:rPr lang="en-US" sz="2800" dirty="0" err="1">
                <a:solidFill>
                  <a:schemeClr val="bg1"/>
                </a:solidFill>
              </a:rPr>
              <a:t>виду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најбољи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интерес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ученика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да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омогући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оцењивање</a:t>
            </a:r>
            <a:r>
              <a:rPr lang="en-US" sz="2800" dirty="0">
                <a:solidFill>
                  <a:schemeClr val="bg1"/>
                </a:solidFill>
              </a:rPr>
              <a:t> у </a:t>
            </a:r>
            <a:r>
              <a:rPr lang="en-US" sz="2800" dirty="0" err="1">
                <a:solidFill>
                  <a:schemeClr val="bg1"/>
                </a:solidFill>
              </a:rPr>
              <a:t>складу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са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посебним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законом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  <a:endParaRPr lang="sr-Cyrl-RS" sz="2800" dirty="0">
              <a:solidFill>
                <a:schemeClr val="bg1"/>
              </a:solidFill>
            </a:endParaRPr>
          </a:p>
          <a:p>
            <a:endParaRPr lang="sr-Cyrl-RS" sz="3600" dirty="0"/>
          </a:p>
          <a:p>
            <a:endParaRPr lang="sr-Cyrl-RS" sz="3600" dirty="0"/>
          </a:p>
          <a:p>
            <a:endParaRPr lang="sr-Cyrl-RS" sz="3600" dirty="0"/>
          </a:p>
          <a:p>
            <a:endParaRPr lang="sr-Cyrl-RS" sz="3600" dirty="0"/>
          </a:p>
          <a:p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0813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54D3D4B-FCB0-8697-1F49-80D2AEEC9D8D}"/>
              </a:ext>
            </a:extLst>
          </p:cNvPr>
          <p:cNvSpPr txBox="1"/>
          <p:nvPr/>
        </p:nvSpPr>
        <p:spPr>
          <a:xfrm>
            <a:off x="768991" y="640757"/>
            <a:ext cx="1065401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chemeClr val="bg1"/>
                </a:solidFill>
              </a:rPr>
              <a:t>Обавештавање о оцењивању</a:t>
            </a:r>
          </a:p>
          <a:p>
            <a:pPr algn="just"/>
            <a:r>
              <a:rPr lang="ru-RU" sz="2800" dirty="0">
                <a:solidFill>
                  <a:schemeClr val="bg1"/>
                </a:solidFill>
              </a:rPr>
              <a:t>Члан 20.</a:t>
            </a:r>
          </a:p>
          <a:p>
            <a:pPr algn="just"/>
            <a:r>
              <a:rPr lang="ru-RU" sz="2800" dirty="0">
                <a:solidFill>
                  <a:schemeClr val="bg1"/>
                </a:solidFill>
              </a:rPr>
              <a:t>На почетку школске године ученици и родитељи обавештавају се о критеријумима, начину, поступку, динамици и распореду оцењивања из свих обавезних предмета, изборних програма, активности и владања.</a:t>
            </a:r>
          </a:p>
          <a:p>
            <a:pPr algn="just"/>
            <a:r>
              <a:rPr lang="ru-RU" sz="2800" dirty="0">
                <a:solidFill>
                  <a:schemeClr val="bg1"/>
                </a:solidFill>
              </a:rPr>
              <a:t>Одељењски старешина је обавезан да благовремено, а најмање четири пута у току школске године, на примерен начин обавештава родитеље о постигнућима ученика, напредовању, мотивацији за учење и напредовање, владању и другим питањима од значаја за образовање и васпитање.</a:t>
            </a:r>
          </a:p>
        </p:txBody>
      </p:sp>
    </p:spTree>
    <p:extLst>
      <p:ext uri="{BB962C8B-B14F-4D97-AF65-F5344CB8AC3E}">
        <p14:creationId xmlns:p14="http://schemas.microsoft.com/office/powerpoint/2010/main" val="3444650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B67432D-922F-2D9E-B255-516F4506339B}"/>
              </a:ext>
            </a:extLst>
          </p:cNvPr>
          <p:cNvSpPr txBox="1"/>
          <p:nvPr/>
        </p:nvSpPr>
        <p:spPr>
          <a:xfrm>
            <a:off x="620786" y="891941"/>
            <a:ext cx="10997966" cy="57246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chemeClr val="bg1"/>
                </a:solidFill>
              </a:rPr>
              <a:t>ОЦЕЊИВАЊЕ УЧЕНИКА</a:t>
            </a:r>
          </a:p>
          <a:p>
            <a:pPr algn="just"/>
            <a:br>
              <a:rPr lang="ru-RU" dirty="0"/>
            </a:br>
            <a:r>
              <a:rPr lang="ru-RU" sz="2800" dirty="0">
                <a:solidFill>
                  <a:schemeClr val="bg1"/>
                </a:solidFill>
              </a:rPr>
              <a:t>Оцена представља објективну и поуздану меру напредовања развоја ученика, његовог ангажовања, самосталности у раду и показује квалитет заједничког рада наставника, ученика и школе у целини. </a:t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2800" dirty="0">
                <a:solidFill>
                  <a:schemeClr val="bg1"/>
                </a:solidFill>
              </a:rPr>
              <a:t>Оцена је јавна, сопштава се по добијању са образложењем!</a:t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2800" dirty="0">
                <a:solidFill>
                  <a:schemeClr val="bg1"/>
                </a:solidFill>
              </a:rPr>
              <a:t>Ученик се оцењује најмање 4 пута у полугодишту, а ако је недељни фонд часова предмета један час – најмање 2 пута у полугодишту. </a:t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2800" dirty="0">
                <a:solidFill>
                  <a:schemeClr val="bg1"/>
                </a:solidFill>
              </a:rPr>
              <a:t>Ученику који нема прописан број оцена у току полугодишта, а редовно долази на наставу, предметни наставник организује час допунске наставе (уз обавезно присуство одељењског старешине, психолога или педагога).</a:t>
            </a:r>
            <a:br>
              <a:rPr lang="ru-RU" sz="2800" dirty="0">
                <a:solidFill>
                  <a:schemeClr val="bg1"/>
                </a:solidFill>
              </a:rPr>
            </a:br>
            <a:endParaRPr lang="sr-Latn-R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4570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5832920-8B4A-300B-E895-771B169B0130}"/>
              </a:ext>
            </a:extLst>
          </p:cNvPr>
          <p:cNvSpPr txBox="1"/>
          <p:nvPr/>
        </p:nvSpPr>
        <p:spPr>
          <a:xfrm>
            <a:off x="815130" y="951150"/>
            <a:ext cx="1056174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chemeClr val="bg1"/>
                </a:solidFill>
              </a:rPr>
              <a:t>Обавезан део обавештења родитељу, у делу владања, је обавештење о редовности похађања наставе, као и изречене васпитне и васпитно-дисциплинске мере.</a:t>
            </a:r>
          </a:p>
          <a:p>
            <a:pPr algn="just"/>
            <a:r>
              <a:rPr lang="ru-RU" sz="2800" dirty="0">
                <a:solidFill>
                  <a:schemeClr val="bg1"/>
                </a:solidFill>
              </a:rPr>
              <a:t>Родитељ може од школе да тражи стручну помоћ у решавању образовних-васпитних проблема детета, ако их уочи.</a:t>
            </a:r>
          </a:p>
          <a:p>
            <a:pPr algn="just"/>
            <a:r>
              <a:rPr lang="ru-RU" sz="2800" dirty="0">
                <a:solidFill>
                  <a:schemeClr val="bg1"/>
                </a:solidFill>
              </a:rPr>
              <a:t>Ако родитељ не долази на родитељске и индивидуалне састанке, одељењски старешина је дужан да га благовремено, званично, у писменој форми обавести о успеху и оценама, евентуалним тешкоћама и изостанцима ученика и последицама изостајања ученика и позове га на индивидуални разговор.</a:t>
            </a:r>
          </a:p>
        </p:txBody>
      </p:sp>
    </p:spTree>
    <p:extLst>
      <p:ext uri="{BB962C8B-B14F-4D97-AF65-F5344CB8AC3E}">
        <p14:creationId xmlns:p14="http://schemas.microsoft.com/office/powerpoint/2010/main" val="19023012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5C3201B-8A06-48F8-B919-54E23D09BD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6855" y="1387366"/>
            <a:ext cx="11000095" cy="527274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sr-Cyrl-RS" sz="4400" dirty="0">
              <a:latin typeface="Cambria" pitchFamily="18" charset="0"/>
              <a:ea typeface="Cambria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ru-RU" sz="2400" b="1" i="1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D30DE92-62FB-4D60-A137-E1C889AF1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109" y="0"/>
            <a:ext cx="10325793" cy="670682"/>
          </a:xfrm>
        </p:spPr>
        <p:txBody>
          <a:bodyPr>
            <a:noAutofit/>
          </a:bodyPr>
          <a:lstStyle/>
          <a:p>
            <a:pPr algn="ctr"/>
            <a:br>
              <a:rPr lang="sr-Cyrl-R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</a:b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Cambria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20204" y="776694"/>
            <a:ext cx="1103116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>
                <a:solidFill>
                  <a:schemeClr val="bg1"/>
                </a:solidFill>
              </a:rPr>
              <a:t>Евиденција</a:t>
            </a:r>
            <a:r>
              <a:rPr lang="en-US" sz="2800" b="1" dirty="0">
                <a:solidFill>
                  <a:schemeClr val="bg1"/>
                </a:solidFill>
              </a:rPr>
              <a:t> о </a:t>
            </a:r>
            <a:r>
              <a:rPr lang="en-US" sz="2800" b="1" dirty="0" err="1">
                <a:solidFill>
                  <a:schemeClr val="bg1"/>
                </a:solidFill>
              </a:rPr>
              <a:t>успеху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ученика</a:t>
            </a:r>
            <a:endParaRPr lang="en-US" sz="2800" dirty="0">
              <a:solidFill>
                <a:schemeClr val="bg1"/>
              </a:solidFill>
            </a:endParaRPr>
          </a:p>
          <a:p>
            <a:pPr algn="just"/>
            <a:r>
              <a:rPr lang="en-US" sz="2800" dirty="0" err="1">
                <a:solidFill>
                  <a:schemeClr val="bg1"/>
                </a:solidFill>
              </a:rPr>
              <a:t>Члан</a:t>
            </a:r>
            <a:r>
              <a:rPr lang="en-US" sz="2800" dirty="0">
                <a:solidFill>
                  <a:schemeClr val="bg1"/>
                </a:solidFill>
              </a:rPr>
              <a:t> 21.</a:t>
            </a:r>
          </a:p>
          <a:p>
            <a:pPr algn="just"/>
            <a:r>
              <a:rPr lang="en-US" sz="2800" dirty="0" err="1">
                <a:solidFill>
                  <a:schemeClr val="bg1"/>
                </a:solidFill>
              </a:rPr>
              <a:t>Наставник</a:t>
            </a:r>
            <a:r>
              <a:rPr lang="en-US" sz="2800" dirty="0">
                <a:solidFill>
                  <a:schemeClr val="bg1"/>
                </a:solidFill>
              </a:rPr>
              <a:t> у </a:t>
            </a:r>
            <a:r>
              <a:rPr lang="en-US" sz="2800" dirty="0" err="1">
                <a:solidFill>
                  <a:schemeClr val="bg1"/>
                </a:solidFill>
              </a:rPr>
              <a:t>поступку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оцењивања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прикупља</a:t>
            </a:r>
            <a:r>
              <a:rPr lang="en-US" sz="2800" dirty="0">
                <a:solidFill>
                  <a:schemeClr val="bg1"/>
                </a:solidFill>
              </a:rPr>
              <a:t> и </a:t>
            </a:r>
            <a:r>
              <a:rPr lang="en-US" sz="2800" dirty="0" err="1">
                <a:solidFill>
                  <a:schemeClr val="bg1"/>
                </a:solidFill>
              </a:rPr>
              <a:t>бележи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податке</a:t>
            </a:r>
            <a:r>
              <a:rPr lang="en-US" sz="2800" dirty="0">
                <a:solidFill>
                  <a:schemeClr val="bg1"/>
                </a:solidFill>
              </a:rPr>
              <a:t> о </a:t>
            </a:r>
            <a:r>
              <a:rPr lang="en-US" sz="2800" dirty="0" err="1">
                <a:solidFill>
                  <a:schemeClr val="bg1"/>
                </a:solidFill>
              </a:rPr>
              <a:t>постигнућима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ученика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процесу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учења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напредовању</a:t>
            </a:r>
            <a:r>
              <a:rPr lang="en-US" sz="2800" dirty="0">
                <a:solidFill>
                  <a:schemeClr val="bg1"/>
                </a:solidFill>
              </a:rPr>
              <a:t> и </a:t>
            </a:r>
            <a:r>
              <a:rPr lang="en-US" sz="2800" dirty="0" err="1">
                <a:solidFill>
                  <a:schemeClr val="bg1"/>
                </a:solidFill>
              </a:rPr>
              <a:t>развоју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ученика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током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године</a:t>
            </a:r>
            <a:r>
              <a:rPr lang="en-US" sz="2800" dirty="0">
                <a:solidFill>
                  <a:schemeClr val="bg1"/>
                </a:solidFill>
              </a:rPr>
              <a:t> у </a:t>
            </a:r>
            <a:r>
              <a:rPr lang="en-US" sz="2800" dirty="0" err="1">
                <a:solidFill>
                  <a:schemeClr val="bg1"/>
                </a:solidFill>
              </a:rPr>
              <a:t>прописаној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евиденцији</a:t>
            </a:r>
            <a:r>
              <a:rPr lang="en-US" sz="2800" dirty="0">
                <a:solidFill>
                  <a:schemeClr val="bg1"/>
                </a:solidFill>
              </a:rPr>
              <a:t> и </a:t>
            </a:r>
            <a:r>
              <a:rPr lang="en-US" sz="2800" dirty="0" err="1">
                <a:solidFill>
                  <a:schemeClr val="bg1"/>
                </a:solidFill>
              </a:rPr>
              <a:t>педагошкој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документацији</a:t>
            </a:r>
            <a:r>
              <a:rPr lang="sr-Cyrl-RS" sz="2800" dirty="0">
                <a:solidFill>
                  <a:schemeClr val="bg1"/>
                </a:solidFill>
              </a:rPr>
              <a:t>. Под педагошком документацијом у овом смислу је доли,ентација наставника и садржи: личне податке о ученику и његовом индивидуланим својствима која су од значаја за постигнућа, податке о провери постигнућа, ангажовању ученика и напредовању, датим препорукама, понашању ученика и друге податке од значаја за рад са учеником и његово напредовање.</a:t>
            </a:r>
            <a:endParaRPr lang="en-US" sz="2800" dirty="0">
              <a:solidFill>
                <a:schemeClr val="bg1"/>
              </a:solidFill>
            </a:endParaRPr>
          </a:p>
          <a:p>
            <a:endParaRPr lang="sr-Cyrl-RS" sz="3600" dirty="0"/>
          </a:p>
          <a:p>
            <a:endParaRPr lang="sr-Cyrl-R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647735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0467C11-B0CC-FEE6-9536-83345AA7426E}"/>
              </a:ext>
            </a:extLst>
          </p:cNvPr>
          <p:cNvSpPr txBox="1"/>
          <p:nvPr/>
        </p:nvSpPr>
        <p:spPr>
          <a:xfrm>
            <a:off x="748018" y="1006085"/>
            <a:ext cx="10695964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chemeClr val="bg1"/>
                </a:solidFill>
                <a:latin typeface="+mj-lt"/>
              </a:rPr>
              <a:t>Подаци унети у педагошку документацију користе се за потребе информисања родитеља приликом одлучивања по приговору или жалби на оцену, као и у процесу самовредновања и екстерног вредновања квалитета рада установе.</a:t>
            </a:r>
          </a:p>
          <a:p>
            <a:pPr algn="just"/>
            <a:endParaRPr lang="ru-RU" sz="2800" b="1" dirty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ru-RU" sz="2800" b="1" dirty="0">
                <a:solidFill>
                  <a:schemeClr val="bg1"/>
                </a:solidFill>
                <a:latin typeface="+mj-lt"/>
              </a:rPr>
              <a:t>Ако се родитељ у року од 15 дана од дана добијања позива не одазове на позив из става 5. овог члана, школа ће о томе обавестити надлежни центар за социјални рад и затражити његово поступање.</a:t>
            </a:r>
          </a:p>
          <a:p>
            <a:pPr algn="just"/>
            <a:r>
              <a:rPr lang="ru-RU" sz="2800" b="1" dirty="0">
                <a:solidFill>
                  <a:schemeClr val="bg1"/>
                </a:solidFill>
                <a:latin typeface="+mj-lt"/>
              </a:rPr>
              <a:t>Школа у последњој недељи првог полугодишта, као и последњој недељи наставне године не организује родитељске састанак</a:t>
            </a:r>
          </a:p>
          <a:p>
            <a:pPr algn="just"/>
            <a:endParaRPr lang="ru-RU" sz="28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3164993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D7A8491-67E8-4777-8232-BE115D1C4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628900"/>
            <a:ext cx="10058399" cy="1600200"/>
          </a:xfrm>
        </p:spPr>
        <p:txBody>
          <a:bodyPr>
            <a:noAutofit/>
          </a:bodyPr>
          <a:lstStyle/>
          <a:p>
            <a:pPr algn="ctr"/>
            <a:r>
              <a:rPr lang="sr-Cyrl-RS" sz="8800" b="1" dirty="0">
                <a:latin typeface="Cambria" panose="02040503050406030204" pitchFamily="18" charset="0"/>
                <a:ea typeface="Cambria" panose="02040503050406030204" pitchFamily="18" charset="0"/>
              </a:rPr>
              <a:t>Хвала на пажњи.</a:t>
            </a:r>
            <a:endParaRPr lang="en-US" sz="6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145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B37C899-6069-359F-C33E-59366B587543}"/>
              </a:ext>
            </a:extLst>
          </p:cNvPr>
          <p:cNvSpPr txBox="1"/>
          <p:nvPr/>
        </p:nvSpPr>
        <p:spPr>
          <a:xfrm>
            <a:off x="671119" y="637563"/>
            <a:ext cx="10838576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chemeClr val="bg1"/>
                </a:solidFill>
              </a:rPr>
              <a:t>Оцењивање из предмета: музичка култура, ликовна култура, физичко и здравствено васпитање, обавља се полазећи од ученикових способности, степена спретности и умешности и узима се у обзир индивидуално напредовање у односу на сопствена и претходна постигнућа и могућности. </a:t>
            </a:r>
          </a:p>
          <a:p>
            <a:pPr algn="just"/>
            <a:r>
              <a:rPr lang="sr-Cyrl-RS" sz="2800" dirty="0">
                <a:solidFill>
                  <a:schemeClr val="bg1"/>
                </a:solidFill>
              </a:rPr>
              <a:t>У случају да родитељи више од половине ученика из истог одељења сматрају да да наставник не поштује законске норме и овај правилник, процедура се спроводи на следећи начин: 1) Родитељи ученика који имају примедбе, обраћају се одељењском старешини преко представника СР зведеним дописом; 2) ОС затим обавештава наставника, надлежно стручно веће и директора; 3) стручно веће врши увид у допис родитеља, прибавља изјашњење наставника и испитује наводе</a:t>
            </a:r>
            <a:endParaRPr lang="sr-Latn-R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666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7563"/>
            <a:ext cx="10515600" cy="5494789"/>
          </a:xfrm>
          <a:noFill/>
        </p:spPr>
        <p:txBody>
          <a:bodyPr>
            <a:noAutofit/>
          </a:bodyPr>
          <a:lstStyle/>
          <a:p>
            <a:br>
              <a:rPr lang="sr-Cyrl-RS" sz="3600" dirty="0"/>
            </a:br>
            <a:br>
              <a:rPr lang="sr-Cyrl-RS" sz="3600" dirty="0"/>
            </a:br>
            <a:br>
              <a:rPr lang="sr-Cyrl-RS" sz="3600" dirty="0"/>
            </a:br>
            <a:br>
              <a:rPr lang="sr-Cyrl-RS" sz="3600" dirty="0"/>
            </a:br>
            <a:br>
              <a:rPr lang="sr-Cyrl-RS" sz="3600" dirty="0"/>
            </a:br>
            <a:br>
              <a:rPr lang="sr-Cyrl-RS" sz="3600" dirty="0"/>
            </a:br>
            <a:br>
              <a:rPr lang="sr-Cyrl-RS" sz="3600" dirty="0"/>
            </a:br>
            <a:br>
              <a:rPr lang="sr-Cyrl-RS" sz="3600" dirty="0"/>
            </a:br>
            <a:br>
              <a:rPr lang="sr-Cyrl-RS" sz="3600" dirty="0"/>
            </a:br>
            <a:br>
              <a:rPr lang="sr-Cyrl-RS" sz="3600" dirty="0"/>
            </a:br>
            <a:br>
              <a:rPr lang="sr-Cyrl-RS" sz="3600" dirty="0"/>
            </a:br>
            <a:br>
              <a:rPr lang="sr-Cyrl-RS" sz="3600" dirty="0"/>
            </a:br>
            <a:br>
              <a:rPr lang="sr-Cyrl-RS" sz="3600" dirty="0"/>
            </a:br>
            <a:br>
              <a:rPr lang="sr-Cyrl-RS" sz="3600" dirty="0"/>
            </a:br>
            <a:br>
              <a:rPr lang="sr-Cyrl-RS" sz="3600" dirty="0"/>
            </a:br>
            <a:br>
              <a:rPr lang="sr-Cyrl-RS" sz="3600" dirty="0"/>
            </a:br>
            <a:r>
              <a:rPr lang="sr-Cyrl-RS" sz="3600" dirty="0"/>
              <a:t> </a:t>
            </a:r>
            <a:br>
              <a:rPr lang="sr-Cyrl-RS" sz="3600" dirty="0"/>
            </a:br>
            <a:endParaRPr lang="en-US" sz="3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64D8AA-5F2E-AF6B-C991-2D761713AD66}"/>
              </a:ext>
            </a:extLst>
          </p:cNvPr>
          <p:cNvSpPr txBox="1"/>
          <p:nvPr/>
        </p:nvSpPr>
        <p:spPr>
          <a:xfrm>
            <a:off x="680906" y="637563"/>
            <a:ext cx="10830187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sr-Cyrl-RS" sz="2800" dirty="0">
                <a:solidFill>
                  <a:schemeClr val="bg1"/>
                </a:solidFill>
              </a:rPr>
              <a:t>4) стручно веће даје мишљење које доставља директору;</a:t>
            </a:r>
            <a:endParaRPr lang="ru-RU" sz="2800" dirty="0">
              <a:solidFill>
                <a:schemeClr val="bg1"/>
              </a:solidFill>
            </a:endParaRPr>
          </a:p>
          <a:p>
            <a:pPr algn="just"/>
            <a:r>
              <a:rPr lang="ru-RU" sz="2800" dirty="0">
                <a:solidFill>
                  <a:schemeClr val="bg1"/>
                </a:solidFill>
              </a:rPr>
              <a:t>5) директор са стручним сарадником и секретаром разматра мишљење стручног већа и доноси oдлуку о прихватању, односно одбијању примедаба родитеља; 6) директор доноси одлуку у којој прихвата или одбија примедбе и о којој обавештава родитеља, наставника,ОС и стручно веће. 7) уколико је примедба била основана, директор, стручни сарадник и секретар израђују план појачаног инструктивно-педагошког увида у рад настaвника, тако што планирају посету и планирају мере за отклањање неправилности и унапређивање рада наставника , имајући у виду најбољи интерес детета 8) уколико родитељ није задовољан одлуком директора, може се обратити надлежној ШУ у року од 7 радних дана од добијања одлуке.</a:t>
            </a:r>
            <a:br>
              <a:rPr lang="ru-RU" sz="2800" dirty="0">
                <a:solidFill>
                  <a:schemeClr val="bg1"/>
                </a:solidFill>
              </a:rPr>
            </a:br>
            <a:endParaRPr lang="sr-Latn-R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961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0A475-45C3-4A49-F7F2-E56FA5EB94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064" y="679508"/>
            <a:ext cx="10640736" cy="5427677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Школа је у обавези да на почетку школске године на стручним већима утврди и усклади елементе праћења и оцењивања, начине и поступке вредновања за критеријуме: оствареност исхода, самосталност и ангажовање ученика.</a:t>
            </a:r>
          </a:p>
          <a:p>
            <a:pPr marL="0" indent="0" algn="just">
              <a:buNone/>
            </a:pPr>
            <a:r>
              <a:rPr lang="ru-RU" dirty="0"/>
              <a:t>Критеријуми који су усклађени на стручним већима усвајају се на Педагошком колегијуму, чине саставни део ГПШ и објављују се на званичној интернет страници школе.</a:t>
            </a:r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995718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D30DE92-62FB-4D60-A137-E1C889AF1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79" y="736508"/>
            <a:ext cx="10342848" cy="736241"/>
          </a:xfrm>
        </p:spPr>
        <p:txBody>
          <a:bodyPr>
            <a:normAutofit fontScale="90000"/>
          </a:bodyPr>
          <a:lstStyle/>
          <a:p>
            <a:pPr algn="ctr"/>
            <a:br>
              <a:rPr lang="sr-Cyrl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</a:br>
            <a:br>
              <a:rPr lang="sr-Cyrl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</a:br>
            <a:br>
              <a:rPr lang="sr-Cyrl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</a:br>
            <a:br>
              <a:rPr lang="sr-Cyrl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</a:br>
            <a:br>
              <a:rPr lang="sr-Cyrl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</a:b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mbria" pitchFamily="18" charset="0"/>
              </a:rPr>
              <a:t>ИНИЦИЈАЛНО ТЕСТИРАЊЕ</a:t>
            </a:r>
            <a:br>
              <a:rPr lang="sr-Cyrl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mbria" pitchFamily="18" charset="0"/>
              </a:rPr>
            </a:br>
            <a:br>
              <a:rPr lang="sr-Cyrl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mbria" pitchFamily="18" charset="0"/>
              </a:rPr>
            </a:br>
            <a:br>
              <a:rPr lang="sr-Cyrl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mbria" pitchFamily="18" charset="0"/>
              </a:rPr>
            </a:br>
            <a:r>
              <a:rPr lang="sr-Cyrl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mbria" pitchFamily="18" charset="0"/>
              </a:rPr>
              <a:t> </a:t>
            </a:r>
            <a:br>
              <a:rPr lang="sr-Cyrl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mbria" pitchFamily="18" charset="0"/>
              </a:rPr>
            </a:br>
            <a:r>
              <a:rPr lang="sr-Cyrl-RS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mbria" pitchFamily="18" charset="0"/>
              </a:rPr>
              <a:t>се обавља до краја треће недеље од почетка ШГ. Не оцењује се и служи за планирање наставника у вези даљег напредовања ученика.</a:t>
            </a:r>
            <a:endParaRPr lang="en-US" sz="3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286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5C3201B-8A06-48F8-B919-54E23D09BD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3151" y="-1"/>
            <a:ext cx="10845697" cy="61407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600" b="1" dirty="0">
              <a:latin typeface="Cambria" pitchFamily="18" charset="0"/>
              <a:ea typeface="Cambria" pitchFamily="18" charset="0"/>
            </a:endParaRPr>
          </a:p>
          <a:p>
            <a:pPr marL="0" indent="0" algn="ctr">
              <a:buNone/>
            </a:pPr>
            <a:endParaRPr lang="ru-RU" sz="3600" b="1" dirty="0">
              <a:latin typeface="Cambria" pitchFamily="18" charset="0"/>
              <a:ea typeface="Cambria" pitchFamily="18" charset="0"/>
            </a:endParaRPr>
          </a:p>
          <a:p>
            <a:pPr marL="0" indent="0" algn="ctr">
              <a:buNone/>
            </a:pPr>
            <a:r>
              <a:rPr lang="ru-RU" sz="3600" dirty="0">
                <a:ea typeface="Cambria" pitchFamily="18" charset="0"/>
              </a:rPr>
              <a:t>ОЦЕЊИВАЊЕ УЧЕНИКА КОЈИ ОСТВАРУЈУ ДОДАТНУ ПОДРШКУ У ОБРАЗОВАЊУ</a:t>
            </a:r>
          </a:p>
          <a:p>
            <a:pPr marL="0" indent="0" algn="ctr">
              <a:buNone/>
            </a:pPr>
            <a:endParaRPr lang="ru-RU" sz="3600" dirty="0">
              <a:ea typeface="Cambria" pitchFamily="18" charset="0"/>
            </a:endParaRPr>
          </a:p>
          <a:p>
            <a:pPr marL="0" indent="0" algn="ctr">
              <a:buNone/>
            </a:pPr>
            <a:endParaRPr lang="ru-RU" sz="3600" b="1" dirty="0">
              <a:latin typeface="Cambria" pitchFamily="18" charset="0"/>
              <a:ea typeface="Cambria" pitchFamily="18" charset="0"/>
            </a:endParaRPr>
          </a:p>
          <a:p>
            <a:pPr marL="0" indent="0">
              <a:buNone/>
            </a:pPr>
            <a:r>
              <a:rPr lang="ru-RU" dirty="0">
                <a:ea typeface="Cambria" pitchFamily="18" charset="0"/>
              </a:rPr>
              <a:t>Ученик за  ког постоји план индивидуализације, израђен ИОП-1, ИОП-2, ИОП-3, оцењују се прилагођавањем начина и поступка оцењивања дефинисаним персонализованим планом . </a:t>
            </a:r>
            <a:endParaRPr lang="en-US" dirty="0"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721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3163</TotalTime>
  <Words>4186</Words>
  <Application>Microsoft Office PowerPoint</Application>
  <PresentationFormat>Widescreen</PresentationFormat>
  <Paragraphs>235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50" baseType="lpstr">
      <vt:lpstr>Arial</vt:lpstr>
      <vt:lpstr>Calibri</vt:lpstr>
      <vt:lpstr>Calibri Light</vt:lpstr>
      <vt:lpstr>Cambria</vt:lpstr>
      <vt:lpstr>Wingdings</vt:lpstr>
      <vt:lpstr>Office Theme</vt:lpstr>
      <vt:lpstr>2_Office Theme</vt:lpstr>
      <vt:lpstr>ПРАВИЛНИК О ОЦЕЊИВАЊУ УЧЕНИКА У ОСНОВНОМ ОБРАЗОВАЊУ И ВАСПИТАЊУ (’’Сл. Гласник РС’’ бр.10 од 09.02.2024.години)</vt:lpstr>
      <vt:lpstr>      Оцењивање је континуирана педагошка активност која позитивно урврђује однос према учењу и знању и подстиче  мотивацују за учење.  Принципи оцењивању су: 1) Објективност;  2) Релевантност оцењивања; 3) Коришћење различитих техника и метода; 4) Правичност у оцењивању; 5) Редовност и благовременост; 6) Оцењивање без дискриминације и издвајања по било ком основу; 7) Уважавање индивидуалних разлика, потреба, узраста и претходних постигнућа.    </vt:lpstr>
      <vt:lpstr>Формативно и сумативно оцењивање</vt:lpstr>
      <vt:lpstr>PowerPoint Presentation</vt:lpstr>
      <vt:lpstr>PowerPoint Presentation</vt:lpstr>
      <vt:lpstr>                  </vt:lpstr>
      <vt:lpstr>PowerPoint Presentation</vt:lpstr>
      <vt:lpstr>     ИНИЦИЈАЛНО ТЕСТИРАЊЕ     се обавља до краја треће недеље од почетка ШГ. Не оцењује се и служи за планирање наставника у вези даљег напредовања ученика.</vt:lpstr>
      <vt:lpstr>PowerPoint Presentation</vt:lpstr>
      <vt:lpstr>У току полугодишта ученик се оцењује најмaње једном на основу усмене провере постигнућа. Распоред писмених задатака и провера дужих од 15 минута, уписује се у eс дневник и објављује за свако одељење на огласној табли и званичној интернет страни школе до краја треће недеље на почетку сваког полугодишта. Распоредом писмених задатака и писмених провера у наставној недељи може да е планира: ЈЕДНА ПИСМЕНА ПРОВЕРА У ДАНУ; ЈЕДАН ПИСМЕНИ ЗАДАТАК И ЈОШ ДВЕ ПИСМЕНЕ ПРОВЕРЕ У НАСТАВНОЈ НЕДЕЉИ; Распоред утврђује директор на предлог одељењског већа. Може се и мењати на исти начин како се и доноси.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Хвала на пажњи.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Jelena Dakic</dc:creator>
  <cp:lastModifiedBy>ime_u123_971_1r_1o_u1 prezime_u123_971_1r_1o_u1</cp:lastModifiedBy>
  <cp:revision>382</cp:revision>
  <dcterms:created xsi:type="dcterms:W3CDTF">2020-12-21T15:55:22Z</dcterms:created>
  <dcterms:modified xsi:type="dcterms:W3CDTF">2024-04-18T11:17:15Z</dcterms:modified>
</cp:coreProperties>
</file>